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8" r:id="rId10"/>
    <p:sldId id="269"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B0CF-4E84-69C5-879B-E2CCB56743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6D2DB24-50E8-B9BF-D78B-C5DB9CBDC7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264B5D-C288-E891-DD51-2B4BC98AD3ED}"/>
              </a:ext>
            </a:extLst>
          </p:cNvPr>
          <p:cNvSpPr>
            <a:spLocks noGrp="1"/>
          </p:cNvSpPr>
          <p:nvPr>
            <p:ph type="dt" sz="half" idx="10"/>
          </p:nvPr>
        </p:nvSpPr>
        <p:spPr/>
        <p:txBody>
          <a:bodyPr/>
          <a:lstStyle/>
          <a:p>
            <a:fld id="{F3BE1FF9-F036-4A3D-84F8-0B8021C37786}" type="datetimeFigureOut">
              <a:rPr lang="en-GB" smtClean="0"/>
              <a:t>16/05/2023</a:t>
            </a:fld>
            <a:endParaRPr lang="en-GB"/>
          </a:p>
        </p:txBody>
      </p:sp>
      <p:sp>
        <p:nvSpPr>
          <p:cNvPr id="5" name="Footer Placeholder 4">
            <a:extLst>
              <a:ext uri="{FF2B5EF4-FFF2-40B4-BE49-F238E27FC236}">
                <a16:creationId xmlns:a16="http://schemas.microsoft.com/office/drawing/2014/main" id="{F2E4396C-1A0C-F36A-9DE4-C9BF6F5BA5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000DB5-D38C-FA6D-B88F-DA8CE822D43B}"/>
              </a:ext>
            </a:extLst>
          </p:cNvPr>
          <p:cNvSpPr>
            <a:spLocks noGrp="1"/>
          </p:cNvSpPr>
          <p:nvPr>
            <p:ph type="sldNum" sz="quarter" idx="12"/>
          </p:nvPr>
        </p:nvSpPr>
        <p:spPr/>
        <p:txBody>
          <a:bodyPr/>
          <a:lstStyle/>
          <a:p>
            <a:fld id="{E503CAFE-AD39-47BE-BE79-41316629E957}" type="slidenum">
              <a:rPr lang="en-GB" smtClean="0"/>
              <a:t>‹#›</a:t>
            </a:fld>
            <a:endParaRPr lang="en-GB"/>
          </a:p>
        </p:txBody>
      </p:sp>
    </p:spTree>
    <p:extLst>
      <p:ext uri="{BB962C8B-B14F-4D97-AF65-F5344CB8AC3E}">
        <p14:creationId xmlns:p14="http://schemas.microsoft.com/office/powerpoint/2010/main" val="2516283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8B0D7-C23F-1838-D589-41FBAA58286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5402D6D-CB9E-B94B-C5FA-9F1F5ABF6A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ED0A3E-018B-093F-8C43-CC4AC88F80AA}"/>
              </a:ext>
            </a:extLst>
          </p:cNvPr>
          <p:cNvSpPr>
            <a:spLocks noGrp="1"/>
          </p:cNvSpPr>
          <p:nvPr>
            <p:ph type="dt" sz="half" idx="10"/>
          </p:nvPr>
        </p:nvSpPr>
        <p:spPr/>
        <p:txBody>
          <a:bodyPr/>
          <a:lstStyle/>
          <a:p>
            <a:fld id="{F3BE1FF9-F036-4A3D-84F8-0B8021C37786}" type="datetimeFigureOut">
              <a:rPr lang="en-GB" smtClean="0"/>
              <a:t>16/05/2023</a:t>
            </a:fld>
            <a:endParaRPr lang="en-GB"/>
          </a:p>
        </p:txBody>
      </p:sp>
      <p:sp>
        <p:nvSpPr>
          <p:cNvPr id="5" name="Footer Placeholder 4">
            <a:extLst>
              <a:ext uri="{FF2B5EF4-FFF2-40B4-BE49-F238E27FC236}">
                <a16:creationId xmlns:a16="http://schemas.microsoft.com/office/drawing/2014/main" id="{4007CAD1-6600-EBE4-D5F0-E24557F46D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413593-529D-9B69-C109-F37249A2FC84}"/>
              </a:ext>
            </a:extLst>
          </p:cNvPr>
          <p:cNvSpPr>
            <a:spLocks noGrp="1"/>
          </p:cNvSpPr>
          <p:nvPr>
            <p:ph type="sldNum" sz="quarter" idx="12"/>
          </p:nvPr>
        </p:nvSpPr>
        <p:spPr/>
        <p:txBody>
          <a:bodyPr/>
          <a:lstStyle/>
          <a:p>
            <a:fld id="{E503CAFE-AD39-47BE-BE79-41316629E957}" type="slidenum">
              <a:rPr lang="en-GB" smtClean="0"/>
              <a:t>‹#›</a:t>
            </a:fld>
            <a:endParaRPr lang="en-GB"/>
          </a:p>
        </p:txBody>
      </p:sp>
    </p:spTree>
    <p:extLst>
      <p:ext uri="{BB962C8B-B14F-4D97-AF65-F5344CB8AC3E}">
        <p14:creationId xmlns:p14="http://schemas.microsoft.com/office/powerpoint/2010/main" val="1895122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602F52-6622-C881-9BA9-9D824CFDB3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19EF371-744D-4E8E-F900-E489005267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17F374-05E1-DC09-4AC6-08482412DC68}"/>
              </a:ext>
            </a:extLst>
          </p:cNvPr>
          <p:cNvSpPr>
            <a:spLocks noGrp="1"/>
          </p:cNvSpPr>
          <p:nvPr>
            <p:ph type="dt" sz="half" idx="10"/>
          </p:nvPr>
        </p:nvSpPr>
        <p:spPr/>
        <p:txBody>
          <a:bodyPr/>
          <a:lstStyle/>
          <a:p>
            <a:fld id="{F3BE1FF9-F036-4A3D-84F8-0B8021C37786}" type="datetimeFigureOut">
              <a:rPr lang="en-GB" smtClean="0"/>
              <a:t>16/05/2023</a:t>
            </a:fld>
            <a:endParaRPr lang="en-GB"/>
          </a:p>
        </p:txBody>
      </p:sp>
      <p:sp>
        <p:nvSpPr>
          <p:cNvPr id="5" name="Footer Placeholder 4">
            <a:extLst>
              <a:ext uri="{FF2B5EF4-FFF2-40B4-BE49-F238E27FC236}">
                <a16:creationId xmlns:a16="http://schemas.microsoft.com/office/drawing/2014/main" id="{C4BEE1A7-8BD4-0CF3-645B-C6F663241A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F67BFB-FC6D-2311-C466-3F6F565A377F}"/>
              </a:ext>
            </a:extLst>
          </p:cNvPr>
          <p:cNvSpPr>
            <a:spLocks noGrp="1"/>
          </p:cNvSpPr>
          <p:nvPr>
            <p:ph type="sldNum" sz="quarter" idx="12"/>
          </p:nvPr>
        </p:nvSpPr>
        <p:spPr/>
        <p:txBody>
          <a:bodyPr/>
          <a:lstStyle/>
          <a:p>
            <a:fld id="{E503CAFE-AD39-47BE-BE79-41316629E957}" type="slidenum">
              <a:rPr lang="en-GB" smtClean="0"/>
              <a:t>‹#›</a:t>
            </a:fld>
            <a:endParaRPr lang="en-GB"/>
          </a:p>
        </p:txBody>
      </p:sp>
    </p:spTree>
    <p:extLst>
      <p:ext uri="{BB962C8B-B14F-4D97-AF65-F5344CB8AC3E}">
        <p14:creationId xmlns:p14="http://schemas.microsoft.com/office/powerpoint/2010/main" val="274466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35299-76E4-31D3-71A0-40B17175638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CB9DFD-3E4F-E21A-A47B-6AFC862016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AEA2C5-A815-92B3-178F-31528CAF287D}"/>
              </a:ext>
            </a:extLst>
          </p:cNvPr>
          <p:cNvSpPr>
            <a:spLocks noGrp="1"/>
          </p:cNvSpPr>
          <p:nvPr>
            <p:ph type="dt" sz="half" idx="10"/>
          </p:nvPr>
        </p:nvSpPr>
        <p:spPr/>
        <p:txBody>
          <a:bodyPr/>
          <a:lstStyle/>
          <a:p>
            <a:fld id="{F3BE1FF9-F036-4A3D-84F8-0B8021C37786}" type="datetimeFigureOut">
              <a:rPr lang="en-GB" smtClean="0"/>
              <a:t>16/05/2023</a:t>
            </a:fld>
            <a:endParaRPr lang="en-GB"/>
          </a:p>
        </p:txBody>
      </p:sp>
      <p:sp>
        <p:nvSpPr>
          <p:cNvPr id="5" name="Footer Placeholder 4">
            <a:extLst>
              <a:ext uri="{FF2B5EF4-FFF2-40B4-BE49-F238E27FC236}">
                <a16:creationId xmlns:a16="http://schemas.microsoft.com/office/drawing/2014/main" id="{3FB8D14C-A5D8-6DE3-8660-56C48462D0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1AF3B6-954E-B27E-5C9A-E35BF3E0F4A5}"/>
              </a:ext>
            </a:extLst>
          </p:cNvPr>
          <p:cNvSpPr>
            <a:spLocks noGrp="1"/>
          </p:cNvSpPr>
          <p:nvPr>
            <p:ph type="sldNum" sz="quarter" idx="12"/>
          </p:nvPr>
        </p:nvSpPr>
        <p:spPr/>
        <p:txBody>
          <a:bodyPr/>
          <a:lstStyle/>
          <a:p>
            <a:fld id="{E503CAFE-AD39-47BE-BE79-41316629E957}" type="slidenum">
              <a:rPr lang="en-GB" smtClean="0"/>
              <a:t>‹#›</a:t>
            </a:fld>
            <a:endParaRPr lang="en-GB"/>
          </a:p>
        </p:txBody>
      </p:sp>
    </p:spTree>
    <p:extLst>
      <p:ext uri="{BB962C8B-B14F-4D97-AF65-F5344CB8AC3E}">
        <p14:creationId xmlns:p14="http://schemas.microsoft.com/office/powerpoint/2010/main" val="818177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772F-56E2-88AF-9FDC-7C61016DF3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767F521-81B1-9C35-8758-DA6A9B530C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FF920A-968B-7A39-636D-1BEAC100A16B}"/>
              </a:ext>
            </a:extLst>
          </p:cNvPr>
          <p:cNvSpPr>
            <a:spLocks noGrp="1"/>
          </p:cNvSpPr>
          <p:nvPr>
            <p:ph type="dt" sz="half" idx="10"/>
          </p:nvPr>
        </p:nvSpPr>
        <p:spPr/>
        <p:txBody>
          <a:bodyPr/>
          <a:lstStyle/>
          <a:p>
            <a:fld id="{F3BE1FF9-F036-4A3D-84F8-0B8021C37786}" type="datetimeFigureOut">
              <a:rPr lang="en-GB" smtClean="0"/>
              <a:t>16/05/2023</a:t>
            </a:fld>
            <a:endParaRPr lang="en-GB"/>
          </a:p>
        </p:txBody>
      </p:sp>
      <p:sp>
        <p:nvSpPr>
          <p:cNvPr id="5" name="Footer Placeholder 4">
            <a:extLst>
              <a:ext uri="{FF2B5EF4-FFF2-40B4-BE49-F238E27FC236}">
                <a16:creationId xmlns:a16="http://schemas.microsoft.com/office/drawing/2014/main" id="{BBBF08DB-80B7-FD0E-F0B7-A0B04B4452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02283CF-3382-B56E-C3AF-E54094A6166D}"/>
              </a:ext>
            </a:extLst>
          </p:cNvPr>
          <p:cNvSpPr>
            <a:spLocks noGrp="1"/>
          </p:cNvSpPr>
          <p:nvPr>
            <p:ph type="sldNum" sz="quarter" idx="12"/>
          </p:nvPr>
        </p:nvSpPr>
        <p:spPr/>
        <p:txBody>
          <a:bodyPr/>
          <a:lstStyle/>
          <a:p>
            <a:fld id="{E503CAFE-AD39-47BE-BE79-41316629E957}" type="slidenum">
              <a:rPr lang="en-GB" smtClean="0"/>
              <a:t>‹#›</a:t>
            </a:fld>
            <a:endParaRPr lang="en-GB"/>
          </a:p>
        </p:txBody>
      </p:sp>
    </p:spTree>
    <p:extLst>
      <p:ext uri="{BB962C8B-B14F-4D97-AF65-F5344CB8AC3E}">
        <p14:creationId xmlns:p14="http://schemas.microsoft.com/office/powerpoint/2010/main" val="109358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EE8B-F51B-D1FE-A3C6-1E1EA098A4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64AEA34-62B9-818A-B209-25264EEB7C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B776F04-32DF-94FF-7BCD-60A184F695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E5501DE-D7C8-A932-86AD-C5CBD30F550A}"/>
              </a:ext>
            </a:extLst>
          </p:cNvPr>
          <p:cNvSpPr>
            <a:spLocks noGrp="1"/>
          </p:cNvSpPr>
          <p:nvPr>
            <p:ph type="dt" sz="half" idx="10"/>
          </p:nvPr>
        </p:nvSpPr>
        <p:spPr/>
        <p:txBody>
          <a:bodyPr/>
          <a:lstStyle/>
          <a:p>
            <a:fld id="{F3BE1FF9-F036-4A3D-84F8-0B8021C37786}" type="datetimeFigureOut">
              <a:rPr lang="en-GB" smtClean="0"/>
              <a:t>16/05/2023</a:t>
            </a:fld>
            <a:endParaRPr lang="en-GB"/>
          </a:p>
        </p:txBody>
      </p:sp>
      <p:sp>
        <p:nvSpPr>
          <p:cNvPr id="6" name="Footer Placeholder 5">
            <a:extLst>
              <a:ext uri="{FF2B5EF4-FFF2-40B4-BE49-F238E27FC236}">
                <a16:creationId xmlns:a16="http://schemas.microsoft.com/office/drawing/2014/main" id="{7623FF18-EA04-5414-74A1-C4D3325610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A4402B2-BA4B-F49C-CB89-8D3E8DD45147}"/>
              </a:ext>
            </a:extLst>
          </p:cNvPr>
          <p:cNvSpPr>
            <a:spLocks noGrp="1"/>
          </p:cNvSpPr>
          <p:nvPr>
            <p:ph type="sldNum" sz="quarter" idx="12"/>
          </p:nvPr>
        </p:nvSpPr>
        <p:spPr/>
        <p:txBody>
          <a:bodyPr/>
          <a:lstStyle/>
          <a:p>
            <a:fld id="{E503CAFE-AD39-47BE-BE79-41316629E957}" type="slidenum">
              <a:rPr lang="en-GB" smtClean="0"/>
              <a:t>‹#›</a:t>
            </a:fld>
            <a:endParaRPr lang="en-GB"/>
          </a:p>
        </p:txBody>
      </p:sp>
    </p:spTree>
    <p:extLst>
      <p:ext uri="{BB962C8B-B14F-4D97-AF65-F5344CB8AC3E}">
        <p14:creationId xmlns:p14="http://schemas.microsoft.com/office/powerpoint/2010/main" val="3611249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505D-D344-C1B0-FA67-972023649AC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716C54F-5714-8D93-43A8-3CD035951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13E169-6759-B22B-196E-D768CAD108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70E6171-F32C-72E9-2EBF-282D304461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A3F369-DA91-7771-49A8-351B2F71E0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AE3F2F7-CEBD-D28A-11DA-F2D539DFBB79}"/>
              </a:ext>
            </a:extLst>
          </p:cNvPr>
          <p:cNvSpPr>
            <a:spLocks noGrp="1"/>
          </p:cNvSpPr>
          <p:nvPr>
            <p:ph type="dt" sz="half" idx="10"/>
          </p:nvPr>
        </p:nvSpPr>
        <p:spPr/>
        <p:txBody>
          <a:bodyPr/>
          <a:lstStyle/>
          <a:p>
            <a:fld id="{F3BE1FF9-F036-4A3D-84F8-0B8021C37786}" type="datetimeFigureOut">
              <a:rPr lang="en-GB" smtClean="0"/>
              <a:t>16/05/2023</a:t>
            </a:fld>
            <a:endParaRPr lang="en-GB"/>
          </a:p>
        </p:txBody>
      </p:sp>
      <p:sp>
        <p:nvSpPr>
          <p:cNvPr id="8" name="Footer Placeholder 7">
            <a:extLst>
              <a:ext uri="{FF2B5EF4-FFF2-40B4-BE49-F238E27FC236}">
                <a16:creationId xmlns:a16="http://schemas.microsoft.com/office/drawing/2014/main" id="{51AAF439-8184-9A9E-4CE9-AD9FC483644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79F333D-B131-BC1F-A780-D123ACD3B63D}"/>
              </a:ext>
            </a:extLst>
          </p:cNvPr>
          <p:cNvSpPr>
            <a:spLocks noGrp="1"/>
          </p:cNvSpPr>
          <p:nvPr>
            <p:ph type="sldNum" sz="quarter" idx="12"/>
          </p:nvPr>
        </p:nvSpPr>
        <p:spPr/>
        <p:txBody>
          <a:bodyPr/>
          <a:lstStyle/>
          <a:p>
            <a:fld id="{E503CAFE-AD39-47BE-BE79-41316629E957}" type="slidenum">
              <a:rPr lang="en-GB" smtClean="0"/>
              <a:t>‹#›</a:t>
            </a:fld>
            <a:endParaRPr lang="en-GB"/>
          </a:p>
        </p:txBody>
      </p:sp>
    </p:spTree>
    <p:extLst>
      <p:ext uri="{BB962C8B-B14F-4D97-AF65-F5344CB8AC3E}">
        <p14:creationId xmlns:p14="http://schemas.microsoft.com/office/powerpoint/2010/main" val="698730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7CA5-296F-1E39-BC05-6130BE5FC9A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BDA1CBF-90DF-1854-0FED-732A7E95F0E4}"/>
              </a:ext>
            </a:extLst>
          </p:cNvPr>
          <p:cNvSpPr>
            <a:spLocks noGrp="1"/>
          </p:cNvSpPr>
          <p:nvPr>
            <p:ph type="dt" sz="half" idx="10"/>
          </p:nvPr>
        </p:nvSpPr>
        <p:spPr/>
        <p:txBody>
          <a:bodyPr/>
          <a:lstStyle/>
          <a:p>
            <a:fld id="{F3BE1FF9-F036-4A3D-84F8-0B8021C37786}" type="datetimeFigureOut">
              <a:rPr lang="en-GB" smtClean="0"/>
              <a:t>16/05/2023</a:t>
            </a:fld>
            <a:endParaRPr lang="en-GB"/>
          </a:p>
        </p:txBody>
      </p:sp>
      <p:sp>
        <p:nvSpPr>
          <p:cNvPr id="4" name="Footer Placeholder 3">
            <a:extLst>
              <a:ext uri="{FF2B5EF4-FFF2-40B4-BE49-F238E27FC236}">
                <a16:creationId xmlns:a16="http://schemas.microsoft.com/office/drawing/2014/main" id="{48731376-CF79-85C2-3659-8563ECEBB50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64449E6-6419-6938-22A2-CB211BC21A23}"/>
              </a:ext>
            </a:extLst>
          </p:cNvPr>
          <p:cNvSpPr>
            <a:spLocks noGrp="1"/>
          </p:cNvSpPr>
          <p:nvPr>
            <p:ph type="sldNum" sz="quarter" idx="12"/>
          </p:nvPr>
        </p:nvSpPr>
        <p:spPr/>
        <p:txBody>
          <a:bodyPr/>
          <a:lstStyle/>
          <a:p>
            <a:fld id="{E503CAFE-AD39-47BE-BE79-41316629E957}" type="slidenum">
              <a:rPr lang="en-GB" smtClean="0"/>
              <a:t>‹#›</a:t>
            </a:fld>
            <a:endParaRPr lang="en-GB"/>
          </a:p>
        </p:txBody>
      </p:sp>
    </p:spTree>
    <p:extLst>
      <p:ext uri="{BB962C8B-B14F-4D97-AF65-F5344CB8AC3E}">
        <p14:creationId xmlns:p14="http://schemas.microsoft.com/office/powerpoint/2010/main" val="295861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C88A8F-BD8F-0F81-CE23-36DE527EADCD}"/>
              </a:ext>
            </a:extLst>
          </p:cNvPr>
          <p:cNvSpPr>
            <a:spLocks noGrp="1"/>
          </p:cNvSpPr>
          <p:nvPr>
            <p:ph type="dt" sz="half" idx="10"/>
          </p:nvPr>
        </p:nvSpPr>
        <p:spPr/>
        <p:txBody>
          <a:bodyPr/>
          <a:lstStyle/>
          <a:p>
            <a:fld id="{F3BE1FF9-F036-4A3D-84F8-0B8021C37786}" type="datetimeFigureOut">
              <a:rPr lang="en-GB" smtClean="0"/>
              <a:t>16/05/2023</a:t>
            </a:fld>
            <a:endParaRPr lang="en-GB"/>
          </a:p>
        </p:txBody>
      </p:sp>
      <p:sp>
        <p:nvSpPr>
          <p:cNvPr id="3" name="Footer Placeholder 2">
            <a:extLst>
              <a:ext uri="{FF2B5EF4-FFF2-40B4-BE49-F238E27FC236}">
                <a16:creationId xmlns:a16="http://schemas.microsoft.com/office/drawing/2014/main" id="{8FCC7561-6188-4B18-A82C-A63002EB088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FD304C4-18FB-AD8F-44EF-F4DF7F3DF064}"/>
              </a:ext>
            </a:extLst>
          </p:cNvPr>
          <p:cNvSpPr>
            <a:spLocks noGrp="1"/>
          </p:cNvSpPr>
          <p:nvPr>
            <p:ph type="sldNum" sz="quarter" idx="12"/>
          </p:nvPr>
        </p:nvSpPr>
        <p:spPr/>
        <p:txBody>
          <a:bodyPr/>
          <a:lstStyle/>
          <a:p>
            <a:fld id="{E503CAFE-AD39-47BE-BE79-41316629E957}" type="slidenum">
              <a:rPr lang="en-GB" smtClean="0"/>
              <a:t>‹#›</a:t>
            </a:fld>
            <a:endParaRPr lang="en-GB"/>
          </a:p>
        </p:txBody>
      </p:sp>
    </p:spTree>
    <p:extLst>
      <p:ext uri="{BB962C8B-B14F-4D97-AF65-F5344CB8AC3E}">
        <p14:creationId xmlns:p14="http://schemas.microsoft.com/office/powerpoint/2010/main" val="2995406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9209-2970-4AD2-C9E7-6E39C2B767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4969035-F179-9736-83CE-A04F7C6CAD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87E9522-03DD-3284-42DD-744A4E2572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3806F-1B89-0111-85A1-7E7933A310B4}"/>
              </a:ext>
            </a:extLst>
          </p:cNvPr>
          <p:cNvSpPr>
            <a:spLocks noGrp="1"/>
          </p:cNvSpPr>
          <p:nvPr>
            <p:ph type="dt" sz="half" idx="10"/>
          </p:nvPr>
        </p:nvSpPr>
        <p:spPr/>
        <p:txBody>
          <a:bodyPr/>
          <a:lstStyle/>
          <a:p>
            <a:fld id="{F3BE1FF9-F036-4A3D-84F8-0B8021C37786}" type="datetimeFigureOut">
              <a:rPr lang="en-GB" smtClean="0"/>
              <a:t>16/05/2023</a:t>
            </a:fld>
            <a:endParaRPr lang="en-GB"/>
          </a:p>
        </p:txBody>
      </p:sp>
      <p:sp>
        <p:nvSpPr>
          <p:cNvPr id="6" name="Footer Placeholder 5">
            <a:extLst>
              <a:ext uri="{FF2B5EF4-FFF2-40B4-BE49-F238E27FC236}">
                <a16:creationId xmlns:a16="http://schemas.microsoft.com/office/drawing/2014/main" id="{4B07EC06-0B3B-BA0A-75A2-28FC8653FC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781D13-983E-8580-B693-AB97F9BF46A5}"/>
              </a:ext>
            </a:extLst>
          </p:cNvPr>
          <p:cNvSpPr>
            <a:spLocks noGrp="1"/>
          </p:cNvSpPr>
          <p:nvPr>
            <p:ph type="sldNum" sz="quarter" idx="12"/>
          </p:nvPr>
        </p:nvSpPr>
        <p:spPr/>
        <p:txBody>
          <a:bodyPr/>
          <a:lstStyle/>
          <a:p>
            <a:fld id="{E503CAFE-AD39-47BE-BE79-41316629E957}" type="slidenum">
              <a:rPr lang="en-GB" smtClean="0"/>
              <a:t>‹#›</a:t>
            </a:fld>
            <a:endParaRPr lang="en-GB"/>
          </a:p>
        </p:txBody>
      </p:sp>
    </p:spTree>
    <p:extLst>
      <p:ext uri="{BB962C8B-B14F-4D97-AF65-F5344CB8AC3E}">
        <p14:creationId xmlns:p14="http://schemas.microsoft.com/office/powerpoint/2010/main" val="1041140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C96E-CB27-5FC7-A07B-385D88349A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E8AAB05-C724-B6E9-3FE8-E4B8F6D7D4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6222DE8-4947-19B0-A764-2D1BF9A21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05274-9065-6125-6564-C237DF27DA5F}"/>
              </a:ext>
            </a:extLst>
          </p:cNvPr>
          <p:cNvSpPr>
            <a:spLocks noGrp="1"/>
          </p:cNvSpPr>
          <p:nvPr>
            <p:ph type="dt" sz="half" idx="10"/>
          </p:nvPr>
        </p:nvSpPr>
        <p:spPr/>
        <p:txBody>
          <a:bodyPr/>
          <a:lstStyle/>
          <a:p>
            <a:fld id="{F3BE1FF9-F036-4A3D-84F8-0B8021C37786}" type="datetimeFigureOut">
              <a:rPr lang="en-GB" smtClean="0"/>
              <a:t>16/05/2023</a:t>
            </a:fld>
            <a:endParaRPr lang="en-GB"/>
          </a:p>
        </p:txBody>
      </p:sp>
      <p:sp>
        <p:nvSpPr>
          <p:cNvPr id="6" name="Footer Placeholder 5">
            <a:extLst>
              <a:ext uri="{FF2B5EF4-FFF2-40B4-BE49-F238E27FC236}">
                <a16:creationId xmlns:a16="http://schemas.microsoft.com/office/drawing/2014/main" id="{C4D1425A-A0F8-4802-5B93-7F7AAC1C34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FEBCBA-0AC8-A56B-1EFB-83DF46B12719}"/>
              </a:ext>
            </a:extLst>
          </p:cNvPr>
          <p:cNvSpPr>
            <a:spLocks noGrp="1"/>
          </p:cNvSpPr>
          <p:nvPr>
            <p:ph type="sldNum" sz="quarter" idx="12"/>
          </p:nvPr>
        </p:nvSpPr>
        <p:spPr/>
        <p:txBody>
          <a:bodyPr/>
          <a:lstStyle/>
          <a:p>
            <a:fld id="{E503CAFE-AD39-47BE-BE79-41316629E957}" type="slidenum">
              <a:rPr lang="en-GB" smtClean="0"/>
              <a:t>‹#›</a:t>
            </a:fld>
            <a:endParaRPr lang="en-GB"/>
          </a:p>
        </p:txBody>
      </p:sp>
    </p:spTree>
    <p:extLst>
      <p:ext uri="{BB962C8B-B14F-4D97-AF65-F5344CB8AC3E}">
        <p14:creationId xmlns:p14="http://schemas.microsoft.com/office/powerpoint/2010/main" val="412023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8ED906-B085-2F50-CF9B-5C1F36070E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38E7515-91AD-84CF-A35A-2C6AE31FE1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400B42-9A8B-CC4B-DC24-F5689F08DC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E1FF9-F036-4A3D-84F8-0B8021C37786}" type="datetimeFigureOut">
              <a:rPr lang="en-GB" smtClean="0"/>
              <a:t>16/05/2023</a:t>
            </a:fld>
            <a:endParaRPr lang="en-GB"/>
          </a:p>
        </p:txBody>
      </p:sp>
      <p:sp>
        <p:nvSpPr>
          <p:cNvPr id="5" name="Footer Placeholder 4">
            <a:extLst>
              <a:ext uri="{FF2B5EF4-FFF2-40B4-BE49-F238E27FC236}">
                <a16:creationId xmlns:a16="http://schemas.microsoft.com/office/drawing/2014/main" id="{B264E3A3-3089-7CC0-6C52-35197C32A5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E036591-8A24-FBAB-8D87-9B854DAF22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3CAFE-AD39-47BE-BE79-41316629E957}" type="slidenum">
              <a:rPr lang="en-GB" smtClean="0"/>
              <a:t>‹#›</a:t>
            </a:fld>
            <a:endParaRPr lang="en-GB"/>
          </a:p>
        </p:txBody>
      </p:sp>
    </p:spTree>
    <p:extLst>
      <p:ext uri="{BB962C8B-B14F-4D97-AF65-F5344CB8AC3E}">
        <p14:creationId xmlns:p14="http://schemas.microsoft.com/office/powerpoint/2010/main" val="1674944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8105-8EFB-5A0B-B5E5-DC33E52F62C9}"/>
              </a:ext>
            </a:extLst>
          </p:cNvPr>
          <p:cNvSpPr>
            <a:spLocks noGrp="1"/>
          </p:cNvSpPr>
          <p:nvPr>
            <p:ph type="title"/>
          </p:nvPr>
        </p:nvSpPr>
        <p:spPr>
          <a:xfrm>
            <a:off x="0" y="1"/>
            <a:ext cx="5318449" cy="646331"/>
          </a:xfrm>
        </p:spPr>
        <p:txBody>
          <a:bodyPr>
            <a:normAutofit fontScale="90000"/>
          </a:bodyPr>
          <a:lstStyle/>
          <a:p>
            <a:pPr algn="ctr"/>
            <a:r>
              <a:rPr lang="en-US" dirty="0"/>
              <a:t>Remote Sensing</a:t>
            </a:r>
            <a:endParaRPr lang="en-GB" dirty="0"/>
          </a:p>
        </p:txBody>
      </p:sp>
      <p:pic>
        <p:nvPicPr>
          <p:cNvPr id="5" name="Picture 4" descr="A picture containing transport, satellite, spacecraft, space&#10;&#10;Description automatically generated">
            <a:extLst>
              <a:ext uri="{FF2B5EF4-FFF2-40B4-BE49-F238E27FC236}">
                <a16:creationId xmlns:a16="http://schemas.microsoft.com/office/drawing/2014/main" id="{D5BD27A8-D02C-37C3-8877-F387C0203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49" y="-15552"/>
            <a:ext cx="6936926" cy="6936926"/>
          </a:xfrm>
          <a:prstGeom prst="rect">
            <a:avLst/>
          </a:prstGeom>
        </p:spPr>
      </p:pic>
      <p:sp>
        <p:nvSpPr>
          <p:cNvPr id="6" name="TextBox 5">
            <a:extLst>
              <a:ext uri="{FF2B5EF4-FFF2-40B4-BE49-F238E27FC236}">
                <a16:creationId xmlns:a16="http://schemas.microsoft.com/office/drawing/2014/main" id="{27A5C324-CCE3-FA32-F248-DB879FA23E88}"/>
              </a:ext>
            </a:extLst>
          </p:cNvPr>
          <p:cNvSpPr txBox="1"/>
          <p:nvPr/>
        </p:nvSpPr>
        <p:spPr>
          <a:xfrm>
            <a:off x="-1" y="6227221"/>
            <a:ext cx="5318449" cy="646331"/>
          </a:xfrm>
          <a:prstGeom prst="rect">
            <a:avLst/>
          </a:prstGeom>
          <a:noFill/>
        </p:spPr>
        <p:txBody>
          <a:bodyPr wrap="square" rtlCol="0">
            <a:spAutoFit/>
          </a:bodyPr>
          <a:lstStyle/>
          <a:p>
            <a:pPr algn="ctr"/>
            <a:r>
              <a:rPr lang="en-US" dirty="0"/>
              <a:t>Discover More, Google: “Sentinel 5P Google Earth Engine” Engine”</a:t>
            </a:r>
            <a:endParaRPr lang="en-GB" dirty="0"/>
          </a:p>
        </p:txBody>
      </p:sp>
      <p:sp>
        <p:nvSpPr>
          <p:cNvPr id="7" name="TextBox 6">
            <a:extLst>
              <a:ext uri="{FF2B5EF4-FFF2-40B4-BE49-F238E27FC236}">
                <a16:creationId xmlns:a16="http://schemas.microsoft.com/office/drawing/2014/main" id="{FE520189-0317-A630-AFDF-7CBBA4EF898F}"/>
              </a:ext>
            </a:extLst>
          </p:cNvPr>
          <p:cNvSpPr txBox="1"/>
          <p:nvPr/>
        </p:nvSpPr>
        <p:spPr>
          <a:xfrm>
            <a:off x="-1" y="963917"/>
            <a:ext cx="5241956" cy="5509200"/>
          </a:xfrm>
          <a:prstGeom prst="rect">
            <a:avLst/>
          </a:prstGeom>
          <a:noFill/>
        </p:spPr>
        <p:txBody>
          <a:bodyPr wrap="square" rtlCol="0">
            <a:spAutoFit/>
          </a:bodyPr>
          <a:lstStyle/>
          <a:p>
            <a:r>
              <a:rPr lang="en-US" sz="1600" dirty="0"/>
              <a:t>Remote sensing is the science of obtaining information about objects or areas from a distance, typically using satellite or aircraft sensors. It involves the use of various technologies and techniques to gather information about the Earth's surface and atmosphere without physically being present at the site.</a:t>
            </a:r>
          </a:p>
          <a:p>
            <a:endParaRPr lang="en-US" sz="1600" dirty="0"/>
          </a:p>
          <a:p>
            <a:r>
              <a:rPr lang="en-US" sz="1600" dirty="0"/>
              <a:t>Remote sensing techniques can be used to collect data on a wide range of features, such as land cover, topography, vegetation, ocean currents, atmospheric composition, and weather patterns. The data can then be analyzed and used to create maps, monitor changes over time, and make predictions about future trends.</a:t>
            </a:r>
          </a:p>
          <a:p>
            <a:endParaRPr lang="en-US" sz="1600" dirty="0"/>
          </a:p>
          <a:p>
            <a:r>
              <a:rPr lang="en-US" sz="1600" dirty="0"/>
              <a:t>Remote sensing is used in many different fields, including agriculture, forestry, urban planning, environmental monitoring, natural resource management, and national security. It is a valuable tool for scientists, policymakers, and decision-makers, allowing them to gather data quickly and efficiently over large areas that may be difficult or dangerous to access by other means.</a:t>
            </a:r>
          </a:p>
          <a:p>
            <a:endParaRPr lang="en-GB" sz="1600" dirty="0"/>
          </a:p>
        </p:txBody>
      </p:sp>
    </p:spTree>
    <p:extLst>
      <p:ext uri="{BB962C8B-B14F-4D97-AF65-F5344CB8AC3E}">
        <p14:creationId xmlns:p14="http://schemas.microsoft.com/office/powerpoint/2010/main" val="2996563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6DC820-5501-DCC1-10DA-F5A53739D9BF}"/>
              </a:ext>
            </a:extLst>
          </p:cNvPr>
          <p:cNvSpPr txBox="1"/>
          <p:nvPr/>
        </p:nvSpPr>
        <p:spPr>
          <a:xfrm>
            <a:off x="0" y="-1"/>
            <a:ext cx="2254313" cy="1077218"/>
          </a:xfrm>
          <a:prstGeom prst="rect">
            <a:avLst/>
          </a:prstGeom>
          <a:noFill/>
          <a:ln>
            <a:solidFill>
              <a:schemeClr val="tx1"/>
            </a:solidFill>
          </a:ln>
        </p:spPr>
        <p:txBody>
          <a:bodyPr wrap="square" rtlCol="0">
            <a:spAutoFit/>
          </a:bodyPr>
          <a:lstStyle/>
          <a:p>
            <a:pPr algn="ctr"/>
            <a:r>
              <a:rPr lang="en-GB" sz="3200" dirty="0"/>
              <a:t>ROAD USAGE </a:t>
            </a:r>
          </a:p>
        </p:txBody>
      </p:sp>
      <p:sp>
        <p:nvSpPr>
          <p:cNvPr id="7" name="TextBox 6">
            <a:extLst>
              <a:ext uri="{FF2B5EF4-FFF2-40B4-BE49-F238E27FC236}">
                <a16:creationId xmlns:a16="http://schemas.microsoft.com/office/drawing/2014/main" id="{B0479D54-1C97-39EE-F906-1A66E1E41121}"/>
              </a:ext>
            </a:extLst>
          </p:cNvPr>
          <p:cNvSpPr txBox="1"/>
          <p:nvPr/>
        </p:nvSpPr>
        <p:spPr>
          <a:xfrm>
            <a:off x="-1" y="1077217"/>
            <a:ext cx="3422211" cy="1077218"/>
          </a:xfrm>
          <a:prstGeom prst="rect">
            <a:avLst/>
          </a:prstGeom>
          <a:noFill/>
          <a:ln>
            <a:solidFill>
              <a:schemeClr val="tx1"/>
            </a:solidFill>
          </a:ln>
        </p:spPr>
        <p:txBody>
          <a:bodyPr wrap="square" rtlCol="0">
            <a:spAutoFit/>
          </a:bodyPr>
          <a:lstStyle/>
          <a:p>
            <a:pPr algn="ctr"/>
            <a:r>
              <a:rPr lang="en-GB" sz="3200" dirty="0"/>
              <a:t>ROAD INFRASTRUCTURE </a:t>
            </a:r>
          </a:p>
        </p:txBody>
      </p:sp>
      <p:sp>
        <p:nvSpPr>
          <p:cNvPr id="8" name="TextBox 7">
            <a:extLst>
              <a:ext uri="{FF2B5EF4-FFF2-40B4-BE49-F238E27FC236}">
                <a16:creationId xmlns:a16="http://schemas.microsoft.com/office/drawing/2014/main" id="{3C066FB6-2F8A-27E0-B39D-16B04D2D0874}"/>
              </a:ext>
            </a:extLst>
          </p:cNvPr>
          <p:cNvSpPr txBox="1"/>
          <p:nvPr/>
        </p:nvSpPr>
        <p:spPr>
          <a:xfrm>
            <a:off x="2243751" y="-1"/>
            <a:ext cx="2254313" cy="1077218"/>
          </a:xfrm>
          <a:prstGeom prst="rect">
            <a:avLst/>
          </a:prstGeom>
          <a:noFill/>
          <a:ln>
            <a:solidFill>
              <a:schemeClr val="tx1"/>
            </a:solidFill>
          </a:ln>
        </p:spPr>
        <p:txBody>
          <a:bodyPr wrap="square" rtlCol="0">
            <a:spAutoFit/>
          </a:bodyPr>
          <a:lstStyle/>
          <a:p>
            <a:pPr algn="ctr"/>
            <a:r>
              <a:rPr lang="en-GB" sz="3200" dirty="0"/>
              <a:t>REMOTE SENSING</a:t>
            </a:r>
          </a:p>
        </p:txBody>
      </p:sp>
      <p:sp>
        <p:nvSpPr>
          <p:cNvPr id="9" name="TextBox 8">
            <a:extLst>
              <a:ext uri="{FF2B5EF4-FFF2-40B4-BE49-F238E27FC236}">
                <a16:creationId xmlns:a16="http://schemas.microsoft.com/office/drawing/2014/main" id="{2FAFD7CD-DF0F-D13D-9D61-5B3A043AB481}"/>
              </a:ext>
            </a:extLst>
          </p:cNvPr>
          <p:cNvSpPr txBox="1"/>
          <p:nvPr/>
        </p:nvSpPr>
        <p:spPr>
          <a:xfrm>
            <a:off x="3416929" y="1077217"/>
            <a:ext cx="2254313" cy="584775"/>
          </a:xfrm>
          <a:prstGeom prst="rect">
            <a:avLst/>
          </a:prstGeom>
          <a:noFill/>
          <a:ln>
            <a:solidFill>
              <a:schemeClr val="tx1"/>
            </a:solidFill>
          </a:ln>
        </p:spPr>
        <p:txBody>
          <a:bodyPr wrap="square" rtlCol="0">
            <a:spAutoFit/>
          </a:bodyPr>
          <a:lstStyle/>
          <a:p>
            <a:pPr algn="ctr"/>
            <a:r>
              <a:rPr lang="en-GB" sz="3200" dirty="0"/>
              <a:t>URBAN</a:t>
            </a:r>
          </a:p>
        </p:txBody>
      </p:sp>
      <p:sp>
        <p:nvSpPr>
          <p:cNvPr id="10" name="TextBox 9">
            <a:extLst>
              <a:ext uri="{FF2B5EF4-FFF2-40B4-BE49-F238E27FC236}">
                <a16:creationId xmlns:a16="http://schemas.microsoft.com/office/drawing/2014/main" id="{C0F4DEFB-7BB5-11B5-B307-1BDBCCE956FA}"/>
              </a:ext>
            </a:extLst>
          </p:cNvPr>
          <p:cNvSpPr txBox="1"/>
          <p:nvPr/>
        </p:nvSpPr>
        <p:spPr>
          <a:xfrm>
            <a:off x="3416928" y="1661992"/>
            <a:ext cx="2254313" cy="584775"/>
          </a:xfrm>
          <a:prstGeom prst="rect">
            <a:avLst/>
          </a:prstGeom>
          <a:noFill/>
          <a:ln>
            <a:solidFill>
              <a:schemeClr val="tx1"/>
            </a:solidFill>
          </a:ln>
        </p:spPr>
        <p:txBody>
          <a:bodyPr wrap="square" rtlCol="0">
            <a:spAutoFit/>
          </a:bodyPr>
          <a:lstStyle/>
          <a:p>
            <a:pPr algn="ctr"/>
            <a:r>
              <a:rPr lang="en-GB" sz="3200" dirty="0"/>
              <a:t>RURAL</a:t>
            </a:r>
          </a:p>
        </p:txBody>
      </p:sp>
      <p:sp>
        <p:nvSpPr>
          <p:cNvPr id="11" name="TextBox 10">
            <a:extLst>
              <a:ext uri="{FF2B5EF4-FFF2-40B4-BE49-F238E27FC236}">
                <a16:creationId xmlns:a16="http://schemas.microsoft.com/office/drawing/2014/main" id="{5F06BD9F-54C2-457A-2096-B5E09DA0A4E6}"/>
              </a:ext>
            </a:extLst>
          </p:cNvPr>
          <p:cNvSpPr txBox="1"/>
          <p:nvPr/>
        </p:nvSpPr>
        <p:spPr>
          <a:xfrm>
            <a:off x="0" y="2154435"/>
            <a:ext cx="2254313" cy="584775"/>
          </a:xfrm>
          <a:prstGeom prst="rect">
            <a:avLst/>
          </a:prstGeom>
          <a:noFill/>
          <a:ln>
            <a:solidFill>
              <a:schemeClr val="tx1"/>
            </a:solidFill>
          </a:ln>
        </p:spPr>
        <p:txBody>
          <a:bodyPr wrap="square" rtlCol="0">
            <a:spAutoFit/>
          </a:bodyPr>
          <a:lstStyle/>
          <a:p>
            <a:pPr algn="ctr"/>
            <a:r>
              <a:rPr lang="en-GB" sz="3200" dirty="0"/>
              <a:t>EMISSIONS</a:t>
            </a:r>
          </a:p>
        </p:txBody>
      </p:sp>
      <p:sp>
        <p:nvSpPr>
          <p:cNvPr id="12" name="TextBox 11">
            <a:extLst>
              <a:ext uri="{FF2B5EF4-FFF2-40B4-BE49-F238E27FC236}">
                <a16:creationId xmlns:a16="http://schemas.microsoft.com/office/drawing/2014/main" id="{362C42A1-77D6-F93C-1E01-62AB8AFBFA58}"/>
              </a:ext>
            </a:extLst>
          </p:cNvPr>
          <p:cNvSpPr txBox="1"/>
          <p:nvPr/>
        </p:nvSpPr>
        <p:spPr>
          <a:xfrm>
            <a:off x="4498064" y="0"/>
            <a:ext cx="2254313" cy="584775"/>
          </a:xfrm>
          <a:prstGeom prst="rect">
            <a:avLst/>
          </a:prstGeom>
          <a:noFill/>
          <a:ln>
            <a:solidFill>
              <a:schemeClr val="tx1"/>
            </a:solidFill>
          </a:ln>
        </p:spPr>
        <p:txBody>
          <a:bodyPr wrap="square" rtlCol="0">
            <a:spAutoFit/>
          </a:bodyPr>
          <a:lstStyle/>
          <a:p>
            <a:pPr algn="ctr"/>
            <a:r>
              <a:rPr lang="en-GB" sz="3200" dirty="0"/>
              <a:t>WIND</a:t>
            </a:r>
          </a:p>
        </p:txBody>
      </p:sp>
      <p:sp>
        <p:nvSpPr>
          <p:cNvPr id="13" name="TextBox 12">
            <a:extLst>
              <a:ext uri="{FF2B5EF4-FFF2-40B4-BE49-F238E27FC236}">
                <a16:creationId xmlns:a16="http://schemas.microsoft.com/office/drawing/2014/main" id="{12B43F60-9CD1-2A1A-C600-F73F8320BB7F}"/>
              </a:ext>
            </a:extLst>
          </p:cNvPr>
          <p:cNvSpPr txBox="1"/>
          <p:nvPr/>
        </p:nvSpPr>
        <p:spPr>
          <a:xfrm>
            <a:off x="-10562" y="2739210"/>
            <a:ext cx="2808083" cy="584775"/>
          </a:xfrm>
          <a:prstGeom prst="rect">
            <a:avLst/>
          </a:prstGeom>
          <a:noFill/>
          <a:ln>
            <a:solidFill>
              <a:schemeClr val="tx1"/>
            </a:solidFill>
          </a:ln>
        </p:spPr>
        <p:txBody>
          <a:bodyPr wrap="square" rtlCol="0">
            <a:spAutoFit/>
          </a:bodyPr>
          <a:lstStyle/>
          <a:p>
            <a:pPr algn="ctr"/>
            <a:r>
              <a:rPr lang="en-GB" sz="3200" dirty="0"/>
              <a:t>TEMPERATURE</a:t>
            </a:r>
          </a:p>
        </p:txBody>
      </p:sp>
      <p:sp>
        <p:nvSpPr>
          <p:cNvPr id="14" name="TextBox 13">
            <a:extLst>
              <a:ext uri="{FF2B5EF4-FFF2-40B4-BE49-F238E27FC236}">
                <a16:creationId xmlns:a16="http://schemas.microsoft.com/office/drawing/2014/main" id="{FEF52F81-F5A8-D37E-D9A6-B75B79FBF056}"/>
              </a:ext>
            </a:extLst>
          </p:cNvPr>
          <p:cNvSpPr txBox="1"/>
          <p:nvPr/>
        </p:nvSpPr>
        <p:spPr>
          <a:xfrm>
            <a:off x="-10562" y="4280635"/>
            <a:ext cx="2254313" cy="584775"/>
          </a:xfrm>
          <a:prstGeom prst="rect">
            <a:avLst/>
          </a:prstGeom>
          <a:solidFill>
            <a:schemeClr val="bg2">
              <a:lumMod val="75000"/>
            </a:schemeClr>
          </a:solidFill>
          <a:ln>
            <a:solidFill>
              <a:schemeClr val="tx1"/>
            </a:solidFill>
          </a:ln>
        </p:spPr>
        <p:txBody>
          <a:bodyPr wrap="square" rtlCol="0">
            <a:spAutoFit/>
          </a:bodyPr>
          <a:lstStyle/>
          <a:p>
            <a:pPr algn="ctr"/>
            <a:r>
              <a:rPr lang="en-GB" sz="3200" dirty="0"/>
              <a:t>SUBURBAN</a:t>
            </a:r>
          </a:p>
        </p:txBody>
      </p:sp>
      <p:sp>
        <p:nvSpPr>
          <p:cNvPr id="15" name="TextBox 14">
            <a:extLst>
              <a:ext uri="{FF2B5EF4-FFF2-40B4-BE49-F238E27FC236}">
                <a16:creationId xmlns:a16="http://schemas.microsoft.com/office/drawing/2014/main" id="{B8E9405D-8757-73B8-4E58-FDE497D796FC}"/>
              </a:ext>
            </a:extLst>
          </p:cNvPr>
          <p:cNvSpPr txBox="1"/>
          <p:nvPr/>
        </p:nvSpPr>
        <p:spPr>
          <a:xfrm>
            <a:off x="0" y="4865410"/>
            <a:ext cx="2254313" cy="584775"/>
          </a:xfrm>
          <a:prstGeom prst="rect">
            <a:avLst/>
          </a:prstGeom>
          <a:solidFill>
            <a:schemeClr val="bg2">
              <a:lumMod val="75000"/>
            </a:schemeClr>
          </a:solidFill>
          <a:ln>
            <a:solidFill>
              <a:schemeClr val="tx1"/>
            </a:solidFill>
          </a:ln>
        </p:spPr>
        <p:txBody>
          <a:bodyPr wrap="square" rtlCol="0">
            <a:spAutoFit/>
          </a:bodyPr>
          <a:lstStyle/>
          <a:p>
            <a:pPr algn="ctr"/>
            <a:r>
              <a:rPr lang="en-GB" sz="3200" dirty="0"/>
              <a:t>HOUR</a:t>
            </a:r>
          </a:p>
        </p:txBody>
      </p:sp>
      <p:sp>
        <p:nvSpPr>
          <p:cNvPr id="16" name="TextBox 15">
            <a:extLst>
              <a:ext uri="{FF2B5EF4-FFF2-40B4-BE49-F238E27FC236}">
                <a16:creationId xmlns:a16="http://schemas.microsoft.com/office/drawing/2014/main" id="{B1EA725E-6387-58BB-8295-0ECD203042A4}"/>
              </a:ext>
            </a:extLst>
          </p:cNvPr>
          <p:cNvSpPr txBox="1"/>
          <p:nvPr/>
        </p:nvSpPr>
        <p:spPr>
          <a:xfrm>
            <a:off x="0" y="5402239"/>
            <a:ext cx="2254313" cy="1077218"/>
          </a:xfrm>
          <a:prstGeom prst="rect">
            <a:avLst/>
          </a:prstGeom>
          <a:solidFill>
            <a:schemeClr val="bg2">
              <a:lumMod val="75000"/>
            </a:schemeClr>
          </a:solidFill>
          <a:ln>
            <a:solidFill>
              <a:schemeClr val="tx1"/>
            </a:solidFill>
          </a:ln>
        </p:spPr>
        <p:txBody>
          <a:bodyPr wrap="square" rtlCol="0">
            <a:spAutoFit/>
          </a:bodyPr>
          <a:lstStyle/>
          <a:p>
            <a:pPr algn="ctr"/>
            <a:r>
              <a:rPr lang="en-GB" sz="3200" dirty="0"/>
              <a:t>DAY OF WEEK</a:t>
            </a:r>
          </a:p>
        </p:txBody>
      </p:sp>
      <p:sp>
        <p:nvSpPr>
          <p:cNvPr id="17" name="TextBox 16">
            <a:extLst>
              <a:ext uri="{FF2B5EF4-FFF2-40B4-BE49-F238E27FC236}">
                <a16:creationId xmlns:a16="http://schemas.microsoft.com/office/drawing/2014/main" id="{21CF9254-8B02-A1F1-B849-2A2F8CFC5785}"/>
              </a:ext>
            </a:extLst>
          </p:cNvPr>
          <p:cNvSpPr txBox="1"/>
          <p:nvPr/>
        </p:nvSpPr>
        <p:spPr>
          <a:xfrm>
            <a:off x="2264875" y="4909797"/>
            <a:ext cx="2254313" cy="1569660"/>
          </a:xfrm>
          <a:prstGeom prst="rect">
            <a:avLst/>
          </a:prstGeom>
          <a:solidFill>
            <a:schemeClr val="bg2">
              <a:lumMod val="75000"/>
            </a:schemeClr>
          </a:solidFill>
          <a:ln>
            <a:solidFill>
              <a:schemeClr val="tx1"/>
            </a:solidFill>
          </a:ln>
        </p:spPr>
        <p:txBody>
          <a:bodyPr wrap="square" rtlCol="0">
            <a:spAutoFit/>
          </a:bodyPr>
          <a:lstStyle/>
          <a:p>
            <a:pPr algn="ctr"/>
            <a:r>
              <a:rPr lang="en-GB" sz="3200" dirty="0"/>
              <a:t>NO</a:t>
            </a:r>
            <a:r>
              <a:rPr lang="en-GB" sz="3200" baseline="-25000" dirty="0"/>
              <a:t>2</a:t>
            </a:r>
            <a:r>
              <a:rPr lang="en-GB" sz="3200" dirty="0"/>
              <a:t> REMOTE SENSING</a:t>
            </a:r>
          </a:p>
        </p:txBody>
      </p:sp>
      <p:sp>
        <p:nvSpPr>
          <p:cNvPr id="18" name="TextBox 17">
            <a:extLst>
              <a:ext uri="{FF2B5EF4-FFF2-40B4-BE49-F238E27FC236}">
                <a16:creationId xmlns:a16="http://schemas.microsoft.com/office/drawing/2014/main" id="{8F786C38-465A-9714-3D9D-70413471EF62}"/>
              </a:ext>
            </a:extLst>
          </p:cNvPr>
          <p:cNvSpPr txBox="1"/>
          <p:nvPr/>
        </p:nvSpPr>
        <p:spPr>
          <a:xfrm>
            <a:off x="4529750" y="4909797"/>
            <a:ext cx="2254313" cy="1077218"/>
          </a:xfrm>
          <a:prstGeom prst="rect">
            <a:avLst/>
          </a:prstGeom>
          <a:solidFill>
            <a:schemeClr val="bg2">
              <a:lumMod val="75000"/>
            </a:schemeClr>
          </a:solidFill>
          <a:ln>
            <a:solidFill>
              <a:schemeClr val="tx1"/>
            </a:solidFill>
          </a:ln>
        </p:spPr>
        <p:txBody>
          <a:bodyPr wrap="square" rtlCol="0">
            <a:spAutoFit/>
          </a:bodyPr>
          <a:lstStyle/>
          <a:p>
            <a:pPr algn="ctr"/>
            <a:r>
              <a:rPr lang="en-GB" sz="3200" dirty="0"/>
              <a:t>O</a:t>
            </a:r>
            <a:r>
              <a:rPr lang="en-GB" sz="3200" baseline="-25000" dirty="0"/>
              <a:t>3</a:t>
            </a:r>
            <a:r>
              <a:rPr lang="en-GB" sz="3200" dirty="0"/>
              <a:t> REMOTE SENSING</a:t>
            </a:r>
          </a:p>
        </p:txBody>
      </p:sp>
    </p:spTree>
    <p:extLst>
      <p:ext uri="{BB962C8B-B14F-4D97-AF65-F5344CB8AC3E}">
        <p14:creationId xmlns:p14="http://schemas.microsoft.com/office/powerpoint/2010/main" val="334526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FD1F-D149-CC7B-6AE8-C7732136B4A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75BC7BB-BB14-F037-888C-8EA4C2D85AD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938830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165A-3D3E-15C2-6484-DC67E008B3C9}"/>
              </a:ext>
            </a:extLst>
          </p:cNvPr>
          <p:cNvSpPr>
            <a:spLocks noGrp="1"/>
          </p:cNvSpPr>
          <p:nvPr>
            <p:ph type="title"/>
          </p:nvPr>
        </p:nvSpPr>
        <p:spPr>
          <a:xfrm>
            <a:off x="0" y="0"/>
            <a:ext cx="5318448" cy="1325563"/>
          </a:xfrm>
        </p:spPr>
        <p:txBody>
          <a:bodyPr>
            <a:normAutofit/>
          </a:bodyPr>
          <a:lstStyle/>
          <a:p>
            <a:pPr algn="ctr"/>
            <a:r>
              <a:rPr lang="en-US" dirty="0"/>
              <a:t>Road Infrastructure</a:t>
            </a:r>
            <a:br>
              <a:rPr lang="en-US" dirty="0"/>
            </a:br>
            <a:endParaRPr lang="en-GB" dirty="0"/>
          </a:p>
        </p:txBody>
      </p:sp>
      <p:sp>
        <p:nvSpPr>
          <p:cNvPr id="4" name="TextBox 3">
            <a:extLst>
              <a:ext uri="{FF2B5EF4-FFF2-40B4-BE49-F238E27FC236}">
                <a16:creationId xmlns:a16="http://schemas.microsoft.com/office/drawing/2014/main" id="{7BBB759D-5BC5-D67C-B136-58A556C8F67C}"/>
              </a:ext>
            </a:extLst>
          </p:cNvPr>
          <p:cNvSpPr txBox="1"/>
          <p:nvPr/>
        </p:nvSpPr>
        <p:spPr>
          <a:xfrm>
            <a:off x="-1" y="6488668"/>
            <a:ext cx="5318449" cy="369332"/>
          </a:xfrm>
          <a:prstGeom prst="rect">
            <a:avLst/>
          </a:prstGeom>
          <a:noFill/>
        </p:spPr>
        <p:txBody>
          <a:bodyPr wrap="square" rtlCol="0">
            <a:spAutoFit/>
          </a:bodyPr>
          <a:lstStyle/>
          <a:p>
            <a:pPr algn="ctr"/>
            <a:r>
              <a:rPr lang="en-US" dirty="0"/>
              <a:t>Discover More, Google: “Open Street Maps”</a:t>
            </a:r>
            <a:endParaRPr lang="en-GB" dirty="0"/>
          </a:p>
        </p:txBody>
      </p:sp>
      <p:pic>
        <p:nvPicPr>
          <p:cNvPr id="6" name="Picture 5" descr="A winding road in the middle of a forest&#10;&#10;Description automatically generated with low confidence">
            <a:extLst>
              <a:ext uri="{FF2B5EF4-FFF2-40B4-BE49-F238E27FC236}">
                <a16:creationId xmlns:a16="http://schemas.microsoft.com/office/drawing/2014/main" id="{4EEA0B97-11AD-E9E9-51DE-E20AEE421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48" y="0"/>
            <a:ext cx="6936926" cy="6936926"/>
          </a:xfrm>
          <a:prstGeom prst="rect">
            <a:avLst/>
          </a:prstGeom>
        </p:spPr>
      </p:pic>
      <p:sp>
        <p:nvSpPr>
          <p:cNvPr id="7" name="TextBox 6">
            <a:extLst>
              <a:ext uri="{FF2B5EF4-FFF2-40B4-BE49-F238E27FC236}">
                <a16:creationId xmlns:a16="http://schemas.microsoft.com/office/drawing/2014/main" id="{1D91413D-856E-3255-4142-7CE1C70EE7C0}"/>
              </a:ext>
            </a:extLst>
          </p:cNvPr>
          <p:cNvSpPr txBox="1"/>
          <p:nvPr/>
        </p:nvSpPr>
        <p:spPr>
          <a:xfrm>
            <a:off x="0" y="878186"/>
            <a:ext cx="5318448" cy="5047536"/>
          </a:xfrm>
          <a:prstGeom prst="rect">
            <a:avLst/>
          </a:prstGeom>
          <a:noFill/>
        </p:spPr>
        <p:txBody>
          <a:bodyPr wrap="square" rtlCol="0">
            <a:spAutoFit/>
          </a:bodyPr>
          <a:lstStyle/>
          <a:p>
            <a:r>
              <a:rPr lang="en-US" sz="1400" dirty="0"/>
              <a:t>Road infrastructure refers to the physical assets and facilities that are used to support road transportation. It includes the construction, maintenance, and operation of roads, highways, bridges, tunnels, and other related structures.</a:t>
            </a:r>
          </a:p>
          <a:p>
            <a:endParaRPr lang="en-US" sz="1400" dirty="0"/>
          </a:p>
          <a:p>
            <a:r>
              <a:rPr lang="en-US" sz="1400" dirty="0"/>
              <a:t>Road infrastructure is essential for facilitating the movement of goods and people, connecting communities, and supporting economic growth. Well-maintained roads improve access to markets, services, and employment opportunities, while also reducing travel time, fuel consumption, and greenhouse gas emissions.</a:t>
            </a:r>
          </a:p>
          <a:p>
            <a:endParaRPr lang="en-US" sz="1400" dirty="0"/>
          </a:p>
          <a:p>
            <a:r>
              <a:rPr lang="en-US" sz="1400" dirty="0"/>
              <a:t>Road infrastructure can be owned and operated by governments, private companies, or public-private partnerships. It typically involves a range of stakeholders, including engineers, planners, construction companies, transportation authorities, and regulatory bodies.</a:t>
            </a:r>
          </a:p>
          <a:p>
            <a:r>
              <a:rPr lang="en-US" sz="1400" dirty="0"/>
              <a:t>Investment in road infrastructure is critical for meeting the growing demand for transportation and ensuring that roads remain safe, efficient, and sustainable. This involves balancing the need for new construction with the maintenance and repair of existing infrastructure, as well as incorporating new technologies and design approaches to improve safety, reduce congestion, and enhance environmental performance.</a:t>
            </a:r>
          </a:p>
          <a:p>
            <a:endParaRPr lang="en-GB" sz="1400" dirty="0"/>
          </a:p>
        </p:txBody>
      </p:sp>
    </p:spTree>
    <p:extLst>
      <p:ext uri="{BB962C8B-B14F-4D97-AF65-F5344CB8AC3E}">
        <p14:creationId xmlns:p14="http://schemas.microsoft.com/office/powerpoint/2010/main" val="384575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4794-8DDE-8012-D78D-0646155858F0}"/>
              </a:ext>
            </a:extLst>
          </p:cNvPr>
          <p:cNvSpPr>
            <a:spLocks noGrp="1"/>
          </p:cNvSpPr>
          <p:nvPr>
            <p:ph type="title"/>
          </p:nvPr>
        </p:nvSpPr>
        <p:spPr>
          <a:xfrm>
            <a:off x="1" y="0"/>
            <a:ext cx="5334000" cy="769545"/>
          </a:xfrm>
        </p:spPr>
        <p:txBody>
          <a:bodyPr/>
          <a:lstStyle/>
          <a:p>
            <a:pPr algn="ctr"/>
            <a:r>
              <a:rPr lang="en-US" dirty="0"/>
              <a:t>Road Use</a:t>
            </a:r>
            <a:endParaRPr lang="en-GB" dirty="0"/>
          </a:p>
        </p:txBody>
      </p:sp>
      <p:sp>
        <p:nvSpPr>
          <p:cNvPr id="4" name="TextBox 3">
            <a:extLst>
              <a:ext uri="{FF2B5EF4-FFF2-40B4-BE49-F238E27FC236}">
                <a16:creationId xmlns:a16="http://schemas.microsoft.com/office/drawing/2014/main" id="{3F553408-87E8-1717-A45C-AC15AFE40641}"/>
              </a:ext>
            </a:extLst>
          </p:cNvPr>
          <p:cNvSpPr txBox="1"/>
          <p:nvPr/>
        </p:nvSpPr>
        <p:spPr>
          <a:xfrm>
            <a:off x="-1" y="6488668"/>
            <a:ext cx="5318449" cy="369332"/>
          </a:xfrm>
          <a:prstGeom prst="rect">
            <a:avLst/>
          </a:prstGeom>
          <a:noFill/>
        </p:spPr>
        <p:txBody>
          <a:bodyPr wrap="square" rtlCol="0">
            <a:spAutoFit/>
          </a:bodyPr>
          <a:lstStyle/>
          <a:p>
            <a:pPr algn="ctr"/>
            <a:r>
              <a:rPr lang="en-US" dirty="0"/>
              <a:t>Discover More, Google: “UK </a:t>
            </a:r>
            <a:r>
              <a:rPr lang="en-US" dirty="0" err="1"/>
              <a:t>DfT</a:t>
            </a:r>
            <a:r>
              <a:rPr lang="en-US" dirty="0"/>
              <a:t> Road Traffic Statistics”</a:t>
            </a:r>
            <a:endParaRPr lang="en-GB" dirty="0"/>
          </a:p>
        </p:txBody>
      </p:sp>
      <p:sp>
        <p:nvSpPr>
          <p:cNvPr id="5" name="TextBox 4">
            <a:extLst>
              <a:ext uri="{FF2B5EF4-FFF2-40B4-BE49-F238E27FC236}">
                <a16:creationId xmlns:a16="http://schemas.microsoft.com/office/drawing/2014/main" id="{296AA52D-D6D4-01DE-6B6E-C3D84A70FE20}"/>
              </a:ext>
            </a:extLst>
          </p:cNvPr>
          <p:cNvSpPr txBox="1"/>
          <p:nvPr/>
        </p:nvSpPr>
        <p:spPr>
          <a:xfrm>
            <a:off x="0" y="869133"/>
            <a:ext cx="5318448" cy="5262979"/>
          </a:xfrm>
          <a:prstGeom prst="rect">
            <a:avLst/>
          </a:prstGeom>
          <a:noFill/>
        </p:spPr>
        <p:txBody>
          <a:bodyPr wrap="square" rtlCol="0">
            <a:spAutoFit/>
          </a:bodyPr>
          <a:lstStyle/>
          <a:p>
            <a:r>
              <a:rPr lang="en-US" sz="1400" dirty="0"/>
              <a:t>Traffic refers to the movement of vehicles, pedestrians, and other objects on a transportation network, such as roads, highways, and bridges. It is an essential component of transportation systems, facilitating the movement of people and goods between different locations.</a:t>
            </a:r>
          </a:p>
          <a:p>
            <a:endParaRPr lang="en-US" sz="1400" dirty="0"/>
          </a:p>
          <a:p>
            <a:r>
              <a:rPr lang="en-US" sz="1400" dirty="0"/>
              <a:t>Traffic can be categorized by its volume, speed, and composition. High-volume traffic occurs in densely populated urban areas or major transportation corridors and can lead to congestion and delays. Traffic speed can also vary depending on the type of roadway and the surrounding environment, such as hills or curves.</a:t>
            </a:r>
          </a:p>
          <a:p>
            <a:endParaRPr lang="en-US" sz="1400" dirty="0"/>
          </a:p>
          <a:p>
            <a:r>
              <a:rPr lang="en-US" sz="1400" dirty="0"/>
              <a:t>The composition of traffic can also have an impact on its characteristics. For example, the presence of large vehicles like trucks and buses can affect traffic flow and safety, and the behavior of pedestrians and bicyclists can impact traffic patterns and road safety.</a:t>
            </a:r>
          </a:p>
          <a:p>
            <a:endParaRPr lang="en-US" sz="1400" dirty="0"/>
          </a:p>
          <a:p>
            <a:r>
              <a:rPr lang="en-US" sz="1400" dirty="0"/>
              <a:t>Effective traffic management is crucial for ensuring the safe and efficient movement of people and goods. This involves a range of strategies, including traffic signal timing, road design and layout, speed limits, and enforcement of traffic laws. It can also involve the use of technology, such as intelligent transportation systems, to monitor and manage traffic flows in real-time.</a:t>
            </a:r>
          </a:p>
          <a:p>
            <a:endParaRPr lang="en-GB" sz="1400" dirty="0"/>
          </a:p>
        </p:txBody>
      </p:sp>
      <p:pic>
        <p:nvPicPr>
          <p:cNvPr id="7" name="Picture 6" descr="A picture containing outdoor, building, transport corridor, infrastructure&#10;&#10;Description automatically generated">
            <a:extLst>
              <a:ext uri="{FF2B5EF4-FFF2-40B4-BE49-F238E27FC236}">
                <a16:creationId xmlns:a16="http://schemas.microsoft.com/office/drawing/2014/main" id="{838F7659-EAD7-6DD6-30B4-83F4416C9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1" y="-31687"/>
            <a:ext cx="6921374" cy="6921374"/>
          </a:xfrm>
          <a:prstGeom prst="rect">
            <a:avLst/>
          </a:prstGeom>
        </p:spPr>
      </p:pic>
    </p:spTree>
    <p:extLst>
      <p:ext uri="{BB962C8B-B14F-4D97-AF65-F5344CB8AC3E}">
        <p14:creationId xmlns:p14="http://schemas.microsoft.com/office/powerpoint/2010/main" val="150065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9D124-6BDD-19C1-7D86-C014D0D98F85}"/>
              </a:ext>
            </a:extLst>
          </p:cNvPr>
          <p:cNvSpPr>
            <a:spLocks noGrp="1"/>
          </p:cNvSpPr>
          <p:nvPr>
            <p:ph type="title"/>
          </p:nvPr>
        </p:nvSpPr>
        <p:spPr>
          <a:xfrm>
            <a:off x="0" y="0"/>
            <a:ext cx="5318449" cy="1004935"/>
          </a:xfrm>
        </p:spPr>
        <p:txBody>
          <a:bodyPr/>
          <a:lstStyle/>
          <a:p>
            <a:pPr algn="ctr"/>
            <a:r>
              <a:rPr lang="en-US" dirty="0"/>
              <a:t>Emissions</a:t>
            </a:r>
            <a:endParaRPr lang="en-GB" dirty="0"/>
          </a:p>
        </p:txBody>
      </p:sp>
      <p:sp>
        <p:nvSpPr>
          <p:cNvPr id="4" name="TextBox 3">
            <a:extLst>
              <a:ext uri="{FF2B5EF4-FFF2-40B4-BE49-F238E27FC236}">
                <a16:creationId xmlns:a16="http://schemas.microsoft.com/office/drawing/2014/main" id="{5C496386-E168-9276-3DAA-143B23C2D3EE}"/>
              </a:ext>
            </a:extLst>
          </p:cNvPr>
          <p:cNvSpPr txBox="1"/>
          <p:nvPr/>
        </p:nvSpPr>
        <p:spPr>
          <a:xfrm>
            <a:off x="0" y="6211669"/>
            <a:ext cx="5318449" cy="646331"/>
          </a:xfrm>
          <a:prstGeom prst="rect">
            <a:avLst/>
          </a:prstGeom>
          <a:noFill/>
        </p:spPr>
        <p:txBody>
          <a:bodyPr wrap="square" rtlCol="0">
            <a:spAutoFit/>
          </a:bodyPr>
          <a:lstStyle/>
          <a:p>
            <a:pPr algn="ctr"/>
            <a:r>
              <a:rPr lang="en-US" dirty="0"/>
              <a:t>Discover More, Google: “UK National Atmospheric Emission Inventory”</a:t>
            </a:r>
            <a:endParaRPr lang="en-GB" dirty="0"/>
          </a:p>
        </p:txBody>
      </p:sp>
      <p:sp>
        <p:nvSpPr>
          <p:cNvPr id="5" name="TextBox 4">
            <a:extLst>
              <a:ext uri="{FF2B5EF4-FFF2-40B4-BE49-F238E27FC236}">
                <a16:creationId xmlns:a16="http://schemas.microsoft.com/office/drawing/2014/main" id="{F517F49F-53F6-5B51-B4FA-BDD13D94D71C}"/>
              </a:ext>
            </a:extLst>
          </p:cNvPr>
          <p:cNvSpPr txBox="1"/>
          <p:nvPr/>
        </p:nvSpPr>
        <p:spPr>
          <a:xfrm>
            <a:off x="0" y="1113576"/>
            <a:ext cx="5196689" cy="4401205"/>
          </a:xfrm>
          <a:prstGeom prst="rect">
            <a:avLst/>
          </a:prstGeom>
          <a:noFill/>
        </p:spPr>
        <p:txBody>
          <a:bodyPr wrap="square" rtlCol="0">
            <a:spAutoFit/>
          </a:bodyPr>
          <a:lstStyle/>
          <a:p>
            <a:r>
              <a:rPr lang="en-US" sz="1400" dirty="0"/>
              <a:t>Emissions refer to the release of substances into the atmosphere, water, or soil that can have harmful effects on the environment, human health, and/or climate. These substances can be released by natural processes or human activities, such as burning fossil fuels, industrial processes, agriculture, and transportation.</a:t>
            </a:r>
          </a:p>
          <a:p>
            <a:endParaRPr lang="en-US" sz="1400" dirty="0"/>
          </a:p>
          <a:p>
            <a:r>
              <a:rPr lang="en-US" sz="1400" dirty="0"/>
              <a:t>The most common emissions of concern are greenhouse gases, such as carbon dioxide, methane, and nitrous oxide, which contribute to global warming and climate change. Other emissions of concern include air pollutants, such as nitrogen oxides, sulfur dioxide, and particulate matter, which can have harmful effects on human health and the environment.</a:t>
            </a:r>
          </a:p>
          <a:p>
            <a:endParaRPr lang="en-US" sz="1400" dirty="0"/>
          </a:p>
          <a:p>
            <a:r>
              <a:rPr lang="en-US" sz="1400" dirty="0"/>
              <a:t>Emissions can be managed and reduced through a range of strategies, including improving energy efficiency, using cleaner energy sources, implementing emissions controls, and reducing or changing consumption patterns. Governments, businesses, and individuals all have a role to play in reducing emissions and mitigating the impacts of climate change.</a:t>
            </a:r>
          </a:p>
          <a:p>
            <a:endParaRPr lang="en-GB" sz="1400" dirty="0"/>
          </a:p>
        </p:txBody>
      </p:sp>
      <p:pic>
        <p:nvPicPr>
          <p:cNvPr id="7" name="Picture 6" descr="A factory with smoke coming out of it&#10;&#10;Description automatically generated with low confidence">
            <a:extLst>
              <a:ext uri="{FF2B5EF4-FFF2-40B4-BE49-F238E27FC236}">
                <a16:creationId xmlns:a16="http://schemas.microsoft.com/office/drawing/2014/main" id="{08506DD1-BFF6-A46F-9725-296A11638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49" y="-15551"/>
            <a:ext cx="6945979" cy="6945979"/>
          </a:xfrm>
          <a:prstGeom prst="rect">
            <a:avLst/>
          </a:prstGeom>
        </p:spPr>
      </p:pic>
    </p:spTree>
    <p:extLst>
      <p:ext uri="{BB962C8B-B14F-4D97-AF65-F5344CB8AC3E}">
        <p14:creationId xmlns:p14="http://schemas.microsoft.com/office/powerpoint/2010/main" val="2281291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7F64D-BD12-266A-2827-349C50CD1015}"/>
              </a:ext>
            </a:extLst>
          </p:cNvPr>
          <p:cNvSpPr>
            <a:spLocks noGrp="1"/>
          </p:cNvSpPr>
          <p:nvPr>
            <p:ph type="title"/>
          </p:nvPr>
        </p:nvSpPr>
        <p:spPr>
          <a:xfrm>
            <a:off x="0" y="1"/>
            <a:ext cx="5341545" cy="878185"/>
          </a:xfrm>
        </p:spPr>
        <p:txBody>
          <a:bodyPr/>
          <a:lstStyle/>
          <a:p>
            <a:pPr algn="ctr"/>
            <a:r>
              <a:rPr lang="en-US" dirty="0"/>
              <a:t>Land Use</a:t>
            </a:r>
            <a:endParaRPr lang="en-GB" dirty="0"/>
          </a:p>
        </p:txBody>
      </p:sp>
      <p:sp>
        <p:nvSpPr>
          <p:cNvPr id="4" name="TextBox 3">
            <a:extLst>
              <a:ext uri="{FF2B5EF4-FFF2-40B4-BE49-F238E27FC236}">
                <a16:creationId xmlns:a16="http://schemas.microsoft.com/office/drawing/2014/main" id="{65D1488A-AC23-A35E-CDE1-6ABFA34D40AA}"/>
              </a:ext>
            </a:extLst>
          </p:cNvPr>
          <p:cNvSpPr txBox="1"/>
          <p:nvPr/>
        </p:nvSpPr>
        <p:spPr>
          <a:xfrm>
            <a:off x="1" y="878186"/>
            <a:ext cx="5333998" cy="5478423"/>
          </a:xfrm>
          <a:prstGeom prst="rect">
            <a:avLst/>
          </a:prstGeom>
          <a:noFill/>
        </p:spPr>
        <p:txBody>
          <a:bodyPr wrap="square" rtlCol="0">
            <a:spAutoFit/>
          </a:bodyPr>
          <a:lstStyle/>
          <a:p>
            <a:r>
              <a:rPr lang="en-US" sz="1400" dirty="0"/>
              <a:t>Land use refers to the human activities and natural processes that occur on the Earth's surface and the resulting patterns of land cover. It includes the ways in which land is used for agriculture, forestry, urban development, mining, transportation, and other purposes.</a:t>
            </a:r>
          </a:p>
          <a:p>
            <a:endParaRPr lang="en-US" sz="1400" dirty="0"/>
          </a:p>
          <a:p>
            <a:r>
              <a:rPr lang="en-US" sz="1400" dirty="0"/>
              <a:t>Land use is a critical component of sustainable development, as it can have significant impacts on the environment, biodiversity, and human well-being. For example, deforestation can lead to soil erosion, loss of habitat for wildlife, and reduced carbon sequestration, while urbanization can lead to the loss of natural landscapes, increased pollution, and reduced access to green spaces.</a:t>
            </a:r>
          </a:p>
          <a:p>
            <a:endParaRPr lang="en-US" sz="1400" dirty="0"/>
          </a:p>
          <a:p>
            <a:r>
              <a:rPr lang="en-US" sz="1400" dirty="0"/>
              <a:t>Land use planning involves the allocation and management of land resources to achieve specific objectives, such as preserving natural habitats, promoting economic development, and protecting public health and safety. It involves balancing competing interests and priorities, such as environmental conservation, economic growth, and social equity, and requires the involvement of multiple stakeholders, including government agencies, landowners, and community groups.</a:t>
            </a:r>
          </a:p>
          <a:p>
            <a:endParaRPr lang="en-US" sz="1400" dirty="0"/>
          </a:p>
          <a:p>
            <a:r>
              <a:rPr lang="en-US" sz="1400" dirty="0"/>
              <a:t>Effective land use planning involves using a range of tools and approaches, such as zoning regulations, environmental impact assessments, and stakeholder engagement, to ensure that land use decisions are informed, equitable, and sustainable.</a:t>
            </a:r>
          </a:p>
          <a:p>
            <a:endParaRPr lang="en-GB" sz="1400" dirty="0"/>
          </a:p>
        </p:txBody>
      </p:sp>
      <p:pic>
        <p:nvPicPr>
          <p:cNvPr id="6" name="Picture 5" descr="A picture containing landscape, tree, outdoor, water&#10;&#10;Description automatically generated">
            <a:extLst>
              <a:ext uri="{FF2B5EF4-FFF2-40B4-BE49-F238E27FC236}">
                <a16:creationId xmlns:a16="http://schemas.microsoft.com/office/drawing/2014/main" id="{C376957B-1F2A-93C7-9D91-06963AE72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063" y="-1"/>
            <a:ext cx="6939482" cy="6939482"/>
          </a:xfrm>
          <a:prstGeom prst="rect">
            <a:avLst/>
          </a:prstGeom>
        </p:spPr>
      </p:pic>
      <p:sp>
        <p:nvSpPr>
          <p:cNvPr id="7" name="TextBox 6">
            <a:extLst>
              <a:ext uri="{FF2B5EF4-FFF2-40B4-BE49-F238E27FC236}">
                <a16:creationId xmlns:a16="http://schemas.microsoft.com/office/drawing/2014/main" id="{9DB2E4A3-0622-22AF-6476-F9FD43EB5121}"/>
              </a:ext>
            </a:extLst>
          </p:cNvPr>
          <p:cNvSpPr txBox="1"/>
          <p:nvPr/>
        </p:nvSpPr>
        <p:spPr>
          <a:xfrm>
            <a:off x="23096" y="6488667"/>
            <a:ext cx="5318449" cy="369332"/>
          </a:xfrm>
          <a:prstGeom prst="rect">
            <a:avLst/>
          </a:prstGeom>
          <a:noFill/>
        </p:spPr>
        <p:txBody>
          <a:bodyPr wrap="square" rtlCol="0">
            <a:spAutoFit/>
          </a:bodyPr>
          <a:lstStyle/>
          <a:p>
            <a:pPr algn="ctr"/>
            <a:r>
              <a:rPr lang="en-US" dirty="0"/>
              <a:t>Discover More, Google: “UK CEH Land Cover Map”</a:t>
            </a:r>
            <a:endParaRPr lang="en-GB" dirty="0"/>
          </a:p>
        </p:txBody>
      </p:sp>
    </p:spTree>
    <p:extLst>
      <p:ext uri="{BB962C8B-B14F-4D97-AF65-F5344CB8AC3E}">
        <p14:creationId xmlns:p14="http://schemas.microsoft.com/office/powerpoint/2010/main" val="4182979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560C-8C79-CED0-42F5-DEC50C7D3E9E}"/>
              </a:ext>
            </a:extLst>
          </p:cNvPr>
          <p:cNvSpPr>
            <a:spLocks noGrp="1"/>
          </p:cNvSpPr>
          <p:nvPr>
            <p:ph type="title"/>
          </p:nvPr>
        </p:nvSpPr>
        <p:spPr>
          <a:xfrm>
            <a:off x="0" y="0"/>
            <a:ext cx="5649362" cy="869133"/>
          </a:xfrm>
        </p:spPr>
        <p:txBody>
          <a:bodyPr/>
          <a:lstStyle/>
          <a:p>
            <a:pPr algn="ctr"/>
            <a:r>
              <a:rPr lang="en-US" dirty="0"/>
              <a:t>Meteorology</a:t>
            </a:r>
            <a:endParaRPr lang="en-GB" dirty="0"/>
          </a:p>
        </p:txBody>
      </p:sp>
      <p:sp>
        <p:nvSpPr>
          <p:cNvPr id="4" name="TextBox 3">
            <a:extLst>
              <a:ext uri="{FF2B5EF4-FFF2-40B4-BE49-F238E27FC236}">
                <a16:creationId xmlns:a16="http://schemas.microsoft.com/office/drawing/2014/main" id="{43CC19D8-CDF5-7533-DDDB-2A6DCB6E07E1}"/>
              </a:ext>
            </a:extLst>
          </p:cNvPr>
          <p:cNvSpPr txBox="1"/>
          <p:nvPr/>
        </p:nvSpPr>
        <p:spPr>
          <a:xfrm>
            <a:off x="2" y="751344"/>
            <a:ext cx="5225142" cy="5693866"/>
          </a:xfrm>
          <a:prstGeom prst="rect">
            <a:avLst/>
          </a:prstGeom>
          <a:noFill/>
        </p:spPr>
        <p:txBody>
          <a:bodyPr wrap="square" rtlCol="0">
            <a:spAutoFit/>
          </a:bodyPr>
          <a:lstStyle/>
          <a:p>
            <a:r>
              <a:rPr lang="en-US" sz="1400" dirty="0"/>
              <a:t>Meteorology is the scientific study of the Earth's atmosphere, including its physical, chemical, and dynamic properties, and how they affect the weather and climate. Meteorologists use a range of tools and techniques to measure and analyze atmospheric conditions, such as temperature, pressure, humidity, wind speed and direction, and precipitation.</a:t>
            </a:r>
          </a:p>
          <a:p>
            <a:endParaRPr lang="en-US" sz="1400" dirty="0"/>
          </a:p>
          <a:p>
            <a:r>
              <a:rPr lang="en-US" sz="1400" dirty="0"/>
              <a:t>Meteorology plays a critical role in understanding and predicting weather patterns and severe weather events, such as hurricanes, tornadoes, and thunderstorms. It is also important for aviation, agriculture, and many other sectors that are affected by weather conditions.</a:t>
            </a:r>
          </a:p>
          <a:p>
            <a:endParaRPr lang="en-US" sz="1400" dirty="0"/>
          </a:p>
          <a:p>
            <a:r>
              <a:rPr lang="en-US" sz="1400" dirty="0"/>
              <a:t>Meteorologists use a variety of technologies and techniques to collect and analyze data, including satellite imagery, weather radar, weather balloons, and computer models. They use this data to develop weather forecasts, monitor severe weather events, and study climate patterns and trends over time.</a:t>
            </a:r>
          </a:p>
          <a:p>
            <a:endParaRPr lang="en-US" sz="1400" dirty="0"/>
          </a:p>
          <a:p>
            <a:r>
              <a:rPr lang="en-US" sz="1400" dirty="0"/>
              <a:t>Meteorology is a complex and constantly evolving field, with ongoing research into climate change, extreme weather events, and the interactions between the atmosphere and other parts of the Earth system. It is an interdisciplinary field that draws on principles and techniques from physics, chemistry, mathematics, and other sciences to understand and predict atmospheric phenomena.</a:t>
            </a:r>
          </a:p>
          <a:p>
            <a:endParaRPr lang="en-GB" sz="1400" dirty="0"/>
          </a:p>
        </p:txBody>
      </p:sp>
      <p:pic>
        <p:nvPicPr>
          <p:cNvPr id="6" name="Picture 5" descr="A picture containing cloud, lightning, sky, grass&#10;&#10;Description automatically generated">
            <a:extLst>
              <a:ext uri="{FF2B5EF4-FFF2-40B4-BE49-F238E27FC236}">
                <a16:creationId xmlns:a16="http://schemas.microsoft.com/office/drawing/2014/main" id="{D255433D-1BF7-E859-0DC7-022B0B7BD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44" y="-63376"/>
            <a:ext cx="6982405" cy="6982405"/>
          </a:xfrm>
          <a:prstGeom prst="rect">
            <a:avLst/>
          </a:prstGeom>
        </p:spPr>
      </p:pic>
      <p:sp>
        <p:nvSpPr>
          <p:cNvPr id="7" name="TextBox 6">
            <a:extLst>
              <a:ext uri="{FF2B5EF4-FFF2-40B4-BE49-F238E27FC236}">
                <a16:creationId xmlns:a16="http://schemas.microsoft.com/office/drawing/2014/main" id="{3DB75367-D32B-8830-BD83-5DFFC6F5BBBF}"/>
              </a:ext>
            </a:extLst>
          </p:cNvPr>
          <p:cNvSpPr txBox="1"/>
          <p:nvPr/>
        </p:nvSpPr>
        <p:spPr>
          <a:xfrm>
            <a:off x="15551" y="6211669"/>
            <a:ext cx="5318449" cy="646331"/>
          </a:xfrm>
          <a:prstGeom prst="rect">
            <a:avLst/>
          </a:prstGeom>
          <a:noFill/>
        </p:spPr>
        <p:txBody>
          <a:bodyPr wrap="square" rtlCol="0">
            <a:spAutoFit/>
          </a:bodyPr>
          <a:lstStyle/>
          <a:p>
            <a:pPr algn="ctr"/>
            <a:r>
              <a:rPr lang="en-US" dirty="0"/>
              <a:t>Discover More, Google: “What is Meteorology? Met Office”</a:t>
            </a:r>
            <a:endParaRPr lang="en-GB" dirty="0"/>
          </a:p>
        </p:txBody>
      </p:sp>
    </p:spTree>
    <p:extLst>
      <p:ext uri="{BB962C8B-B14F-4D97-AF65-F5344CB8AC3E}">
        <p14:creationId xmlns:p14="http://schemas.microsoft.com/office/powerpoint/2010/main" val="116658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E92C7-36D7-6B55-451A-70AEA2111041}"/>
              </a:ext>
            </a:extLst>
          </p:cNvPr>
          <p:cNvSpPr>
            <a:spLocks noGrp="1"/>
          </p:cNvSpPr>
          <p:nvPr>
            <p:ph type="title"/>
          </p:nvPr>
        </p:nvSpPr>
        <p:spPr>
          <a:xfrm>
            <a:off x="0" y="1"/>
            <a:ext cx="5333999" cy="814812"/>
          </a:xfrm>
        </p:spPr>
        <p:txBody>
          <a:bodyPr/>
          <a:lstStyle/>
          <a:p>
            <a:pPr algn="ctr"/>
            <a:r>
              <a:rPr lang="en-US" dirty="0"/>
              <a:t>Decision Trees</a:t>
            </a:r>
            <a:endParaRPr lang="en-GB" dirty="0"/>
          </a:p>
        </p:txBody>
      </p:sp>
      <p:sp>
        <p:nvSpPr>
          <p:cNvPr id="6" name="TextBox 5">
            <a:extLst>
              <a:ext uri="{FF2B5EF4-FFF2-40B4-BE49-F238E27FC236}">
                <a16:creationId xmlns:a16="http://schemas.microsoft.com/office/drawing/2014/main" id="{74C139B7-DCEA-40C6-DFB6-48BE21ED9849}"/>
              </a:ext>
            </a:extLst>
          </p:cNvPr>
          <p:cNvSpPr txBox="1"/>
          <p:nvPr/>
        </p:nvSpPr>
        <p:spPr>
          <a:xfrm>
            <a:off x="-1" y="814813"/>
            <a:ext cx="5333999" cy="5909310"/>
          </a:xfrm>
          <a:prstGeom prst="rect">
            <a:avLst/>
          </a:prstGeom>
          <a:noFill/>
        </p:spPr>
        <p:txBody>
          <a:bodyPr wrap="square" rtlCol="0">
            <a:spAutoFit/>
          </a:bodyPr>
          <a:lstStyle/>
          <a:p>
            <a:r>
              <a:rPr lang="en-US" sz="1400" dirty="0"/>
              <a:t>A decision tree is a decision support tool that uses a tree-like graph or model to map out the possible outcomes of a decision or event. It is a visual representation of a decision-making process, where each branch represents a possible decision or action, and each leaf node represents a potential outcome.</a:t>
            </a:r>
          </a:p>
          <a:p>
            <a:endParaRPr lang="en-US" sz="1400" dirty="0"/>
          </a:p>
          <a:p>
            <a:r>
              <a:rPr lang="en-US" sz="1400" dirty="0"/>
              <a:t>Decision trees are commonly used in fields such as data mining, machine learning, and business analysis to help make complex decisions and identify optimal solutions. They are also used in medical diagnosis, risk analysis, and many other applications where a decision-making process needs to be mapped out.</a:t>
            </a:r>
          </a:p>
          <a:p>
            <a:endParaRPr lang="en-US" sz="1400" dirty="0"/>
          </a:p>
          <a:p>
            <a:r>
              <a:rPr lang="en-US" sz="1400" dirty="0"/>
              <a:t>The structure of a decision tree is based on a series of binary decisions that lead to different outcomes, with each decision node branching out into two or more possible paths. The decision nodes are typically labeled with a question or statement that helps guide the decision-making process, and the leaf nodes are labeled with the corresponding outcome or result.</a:t>
            </a:r>
          </a:p>
          <a:p>
            <a:endParaRPr lang="en-US" sz="1400" dirty="0"/>
          </a:p>
          <a:p>
            <a:r>
              <a:rPr lang="en-US" sz="1400" dirty="0"/>
              <a:t>Decision trees can be constructed manually or through automated algorithms, and can be analyzed using a variety of metrics, such as information gain, entropy, and Gini index, to identify the most important decision points and outcomes. They can also be used in combination with other decision-making tools, such as probability analysis and cost-benefit analysis, to optimize decision-making under uncertainty.</a:t>
            </a:r>
          </a:p>
          <a:p>
            <a:endParaRPr lang="en-GB" sz="1400" dirty="0"/>
          </a:p>
        </p:txBody>
      </p:sp>
      <p:pic>
        <p:nvPicPr>
          <p:cNvPr id="8" name="Picture 7" descr="A picture containing drawing, text, illustration, art&#10;&#10;Description automatically generated">
            <a:extLst>
              <a:ext uri="{FF2B5EF4-FFF2-40B4-BE49-F238E27FC236}">
                <a16:creationId xmlns:a16="http://schemas.microsoft.com/office/drawing/2014/main" id="{9FC021E0-2F7C-8D95-BD5D-015E34D14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787176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7F66E6-7C4D-DF6F-B022-18E0BA5339B9}"/>
              </a:ext>
            </a:extLst>
          </p:cNvPr>
          <p:cNvSpPr txBox="1"/>
          <p:nvPr/>
        </p:nvSpPr>
        <p:spPr>
          <a:xfrm>
            <a:off x="0" y="-1"/>
            <a:ext cx="2697933" cy="1077218"/>
          </a:xfrm>
          <a:prstGeom prst="rect">
            <a:avLst/>
          </a:prstGeom>
          <a:solidFill>
            <a:srgbClr val="FF0000"/>
          </a:solidFill>
          <a:ln>
            <a:solidFill>
              <a:schemeClr val="accent6">
                <a:lumMod val="50000"/>
              </a:schemeClr>
            </a:solidFill>
          </a:ln>
        </p:spPr>
        <p:txBody>
          <a:bodyPr wrap="square" rtlCol="0">
            <a:spAutoFit/>
          </a:bodyPr>
          <a:lstStyle/>
          <a:p>
            <a:pPr algn="ctr"/>
            <a:r>
              <a:rPr lang="en-US" sz="3200" dirty="0"/>
              <a:t>HIGH</a:t>
            </a:r>
          </a:p>
          <a:p>
            <a:pPr algn="ctr"/>
            <a:r>
              <a:rPr lang="en-US" sz="3200" dirty="0"/>
              <a:t>VARIABLE</a:t>
            </a:r>
            <a:endParaRPr lang="en-GB" sz="3200" dirty="0"/>
          </a:p>
        </p:txBody>
      </p:sp>
      <p:sp>
        <p:nvSpPr>
          <p:cNvPr id="4" name="TextBox 3">
            <a:extLst>
              <a:ext uri="{FF2B5EF4-FFF2-40B4-BE49-F238E27FC236}">
                <a16:creationId xmlns:a16="http://schemas.microsoft.com/office/drawing/2014/main" id="{864106D2-AE52-647A-18D0-993BCDF9B152}"/>
              </a:ext>
            </a:extLst>
          </p:cNvPr>
          <p:cNvSpPr txBox="1"/>
          <p:nvPr/>
        </p:nvSpPr>
        <p:spPr>
          <a:xfrm>
            <a:off x="-1" y="1077217"/>
            <a:ext cx="2697933" cy="1077218"/>
          </a:xfrm>
          <a:prstGeom prst="rect">
            <a:avLst/>
          </a:prstGeom>
          <a:solidFill>
            <a:srgbClr val="FFC000"/>
          </a:solidFill>
          <a:ln>
            <a:solidFill>
              <a:schemeClr val="accent6">
                <a:lumMod val="50000"/>
              </a:schemeClr>
            </a:solidFill>
          </a:ln>
        </p:spPr>
        <p:txBody>
          <a:bodyPr wrap="square" rtlCol="0">
            <a:spAutoFit/>
          </a:bodyPr>
          <a:lstStyle/>
          <a:p>
            <a:pPr algn="ctr"/>
            <a:r>
              <a:rPr lang="en-US" sz="3200" dirty="0"/>
              <a:t>MEDIUM</a:t>
            </a:r>
          </a:p>
          <a:p>
            <a:pPr algn="ctr"/>
            <a:r>
              <a:rPr lang="en-US" sz="3200" dirty="0"/>
              <a:t>VARIABLE</a:t>
            </a:r>
            <a:endParaRPr lang="en-GB" sz="3200" dirty="0"/>
          </a:p>
        </p:txBody>
      </p:sp>
      <p:sp>
        <p:nvSpPr>
          <p:cNvPr id="8" name="TextBox 7">
            <a:extLst>
              <a:ext uri="{FF2B5EF4-FFF2-40B4-BE49-F238E27FC236}">
                <a16:creationId xmlns:a16="http://schemas.microsoft.com/office/drawing/2014/main" id="{772B1EB9-71C7-9741-BFDD-8173B5F83427}"/>
              </a:ext>
            </a:extLst>
          </p:cNvPr>
          <p:cNvSpPr txBox="1"/>
          <p:nvPr/>
        </p:nvSpPr>
        <p:spPr>
          <a:xfrm>
            <a:off x="0" y="2154435"/>
            <a:ext cx="2697933" cy="1077218"/>
          </a:xfrm>
          <a:prstGeom prst="rect">
            <a:avLst/>
          </a:prstGeom>
          <a:solidFill>
            <a:schemeClr val="accent6">
              <a:lumMod val="75000"/>
            </a:schemeClr>
          </a:solidFill>
          <a:ln>
            <a:solidFill>
              <a:schemeClr val="accent6">
                <a:lumMod val="50000"/>
              </a:schemeClr>
            </a:solidFill>
          </a:ln>
        </p:spPr>
        <p:txBody>
          <a:bodyPr wrap="square" rtlCol="0">
            <a:spAutoFit/>
          </a:bodyPr>
          <a:lstStyle/>
          <a:p>
            <a:pPr algn="ctr"/>
            <a:r>
              <a:rPr lang="en-US" sz="3200" dirty="0"/>
              <a:t>LOW</a:t>
            </a:r>
          </a:p>
          <a:p>
            <a:pPr algn="ctr"/>
            <a:r>
              <a:rPr lang="en-US" sz="3200" dirty="0"/>
              <a:t>VARIABLE</a:t>
            </a:r>
            <a:endParaRPr lang="en-GB" sz="3200" dirty="0"/>
          </a:p>
        </p:txBody>
      </p:sp>
      <p:sp>
        <p:nvSpPr>
          <p:cNvPr id="9" name="TextBox 8">
            <a:extLst>
              <a:ext uri="{FF2B5EF4-FFF2-40B4-BE49-F238E27FC236}">
                <a16:creationId xmlns:a16="http://schemas.microsoft.com/office/drawing/2014/main" id="{AF130FCB-1EC6-B8F2-B41B-B1E3A0EC91EE}"/>
              </a:ext>
            </a:extLst>
          </p:cNvPr>
          <p:cNvSpPr txBox="1"/>
          <p:nvPr/>
        </p:nvSpPr>
        <p:spPr>
          <a:xfrm>
            <a:off x="2697931" y="0"/>
            <a:ext cx="2697933" cy="1077218"/>
          </a:xfrm>
          <a:prstGeom prst="rect">
            <a:avLst/>
          </a:prstGeom>
          <a:solidFill>
            <a:srgbClr val="FF0000"/>
          </a:solidFill>
          <a:ln>
            <a:solidFill>
              <a:schemeClr val="accent6">
                <a:lumMod val="50000"/>
              </a:schemeClr>
            </a:solidFill>
          </a:ln>
        </p:spPr>
        <p:txBody>
          <a:bodyPr wrap="square" rtlCol="0">
            <a:spAutoFit/>
          </a:bodyPr>
          <a:lstStyle/>
          <a:p>
            <a:pPr algn="ctr"/>
            <a:r>
              <a:rPr lang="en-US" sz="3200" dirty="0"/>
              <a:t>HIGH</a:t>
            </a:r>
          </a:p>
          <a:p>
            <a:pPr algn="ctr"/>
            <a:r>
              <a:rPr lang="en-US" sz="3200" dirty="0"/>
              <a:t>VARIABLE</a:t>
            </a:r>
            <a:endParaRPr lang="en-GB" sz="3200" dirty="0"/>
          </a:p>
        </p:txBody>
      </p:sp>
      <p:sp>
        <p:nvSpPr>
          <p:cNvPr id="10" name="TextBox 9">
            <a:extLst>
              <a:ext uri="{FF2B5EF4-FFF2-40B4-BE49-F238E27FC236}">
                <a16:creationId xmlns:a16="http://schemas.microsoft.com/office/drawing/2014/main" id="{BB55A054-DB4C-3F33-1E9C-26BB651AF242}"/>
              </a:ext>
            </a:extLst>
          </p:cNvPr>
          <p:cNvSpPr txBox="1"/>
          <p:nvPr/>
        </p:nvSpPr>
        <p:spPr>
          <a:xfrm>
            <a:off x="2697930" y="1077217"/>
            <a:ext cx="2697933" cy="1077218"/>
          </a:xfrm>
          <a:prstGeom prst="rect">
            <a:avLst/>
          </a:prstGeom>
          <a:solidFill>
            <a:srgbClr val="FFC000"/>
          </a:solidFill>
          <a:ln>
            <a:solidFill>
              <a:schemeClr val="accent6">
                <a:lumMod val="50000"/>
              </a:schemeClr>
            </a:solidFill>
          </a:ln>
        </p:spPr>
        <p:txBody>
          <a:bodyPr wrap="square" rtlCol="0">
            <a:spAutoFit/>
          </a:bodyPr>
          <a:lstStyle/>
          <a:p>
            <a:pPr algn="ctr"/>
            <a:r>
              <a:rPr lang="en-US" sz="3200" dirty="0"/>
              <a:t>MEDIUM</a:t>
            </a:r>
          </a:p>
          <a:p>
            <a:pPr algn="ctr"/>
            <a:r>
              <a:rPr lang="en-US" sz="3200" dirty="0"/>
              <a:t>VARIABLE</a:t>
            </a:r>
            <a:endParaRPr lang="en-GB" sz="3200" dirty="0"/>
          </a:p>
        </p:txBody>
      </p:sp>
      <p:sp>
        <p:nvSpPr>
          <p:cNvPr id="20" name="TextBox 19">
            <a:extLst>
              <a:ext uri="{FF2B5EF4-FFF2-40B4-BE49-F238E27FC236}">
                <a16:creationId xmlns:a16="http://schemas.microsoft.com/office/drawing/2014/main" id="{9299FFB1-E947-752C-95DF-778614E48AA9}"/>
              </a:ext>
            </a:extLst>
          </p:cNvPr>
          <p:cNvSpPr txBox="1"/>
          <p:nvPr/>
        </p:nvSpPr>
        <p:spPr>
          <a:xfrm>
            <a:off x="2697929" y="2154435"/>
            <a:ext cx="2697933" cy="1077218"/>
          </a:xfrm>
          <a:prstGeom prst="rect">
            <a:avLst/>
          </a:prstGeom>
          <a:solidFill>
            <a:schemeClr val="accent6">
              <a:lumMod val="75000"/>
            </a:schemeClr>
          </a:solidFill>
          <a:ln>
            <a:solidFill>
              <a:schemeClr val="accent6">
                <a:lumMod val="50000"/>
              </a:schemeClr>
            </a:solidFill>
          </a:ln>
        </p:spPr>
        <p:txBody>
          <a:bodyPr wrap="square" rtlCol="0">
            <a:spAutoFit/>
          </a:bodyPr>
          <a:lstStyle/>
          <a:p>
            <a:pPr algn="ctr"/>
            <a:r>
              <a:rPr lang="en-US" sz="3200" dirty="0"/>
              <a:t>LOW</a:t>
            </a:r>
          </a:p>
          <a:p>
            <a:pPr algn="ctr"/>
            <a:r>
              <a:rPr lang="en-US" sz="3200" dirty="0"/>
              <a:t>VARIABLE</a:t>
            </a:r>
            <a:endParaRPr lang="en-GB" sz="3200" dirty="0"/>
          </a:p>
        </p:txBody>
      </p:sp>
      <p:sp>
        <p:nvSpPr>
          <p:cNvPr id="21" name="TextBox 20">
            <a:extLst>
              <a:ext uri="{FF2B5EF4-FFF2-40B4-BE49-F238E27FC236}">
                <a16:creationId xmlns:a16="http://schemas.microsoft.com/office/drawing/2014/main" id="{6A7FB33C-7681-0F30-AA7F-DBCE0E58C25B}"/>
              </a:ext>
            </a:extLst>
          </p:cNvPr>
          <p:cNvSpPr txBox="1"/>
          <p:nvPr/>
        </p:nvSpPr>
        <p:spPr>
          <a:xfrm>
            <a:off x="-2" y="3231652"/>
            <a:ext cx="2697933" cy="1077218"/>
          </a:xfrm>
          <a:prstGeom prst="rect">
            <a:avLst/>
          </a:prstGeom>
          <a:solidFill>
            <a:srgbClr val="FF0000"/>
          </a:solidFill>
          <a:ln>
            <a:solidFill>
              <a:schemeClr val="accent6">
                <a:lumMod val="50000"/>
              </a:schemeClr>
            </a:solidFill>
          </a:ln>
        </p:spPr>
        <p:txBody>
          <a:bodyPr wrap="square" rtlCol="0">
            <a:spAutoFit/>
          </a:bodyPr>
          <a:lstStyle/>
          <a:p>
            <a:pPr algn="ctr"/>
            <a:r>
              <a:rPr lang="en-US" sz="3200" dirty="0"/>
              <a:t>HIGH</a:t>
            </a:r>
          </a:p>
          <a:p>
            <a:pPr algn="ctr"/>
            <a:r>
              <a:rPr lang="en-US" sz="3200" dirty="0"/>
              <a:t>VARIABLE</a:t>
            </a:r>
            <a:endParaRPr lang="en-GB" sz="3200" dirty="0"/>
          </a:p>
        </p:txBody>
      </p:sp>
      <p:sp>
        <p:nvSpPr>
          <p:cNvPr id="22" name="TextBox 21">
            <a:extLst>
              <a:ext uri="{FF2B5EF4-FFF2-40B4-BE49-F238E27FC236}">
                <a16:creationId xmlns:a16="http://schemas.microsoft.com/office/drawing/2014/main" id="{64AF8DFB-BAE5-25D1-3DFD-C210CDA28298}"/>
              </a:ext>
            </a:extLst>
          </p:cNvPr>
          <p:cNvSpPr txBox="1"/>
          <p:nvPr/>
        </p:nvSpPr>
        <p:spPr>
          <a:xfrm>
            <a:off x="-3" y="4308870"/>
            <a:ext cx="2697933" cy="1077218"/>
          </a:xfrm>
          <a:prstGeom prst="rect">
            <a:avLst/>
          </a:prstGeom>
          <a:solidFill>
            <a:srgbClr val="FFC000"/>
          </a:solidFill>
          <a:ln>
            <a:solidFill>
              <a:schemeClr val="accent6">
                <a:lumMod val="50000"/>
              </a:schemeClr>
            </a:solidFill>
          </a:ln>
        </p:spPr>
        <p:txBody>
          <a:bodyPr wrap="square" rtlCol="0">
            <a:spAutoFit/>
          </a:bodyPr>
          <a:lstStyle/>
          <a:p>
            <a:pPr algn="ctr"/>
            <a:r>
              <a:rPr lang="en-US" sz="3200" dirty="0"/>
              <a:t>MEDIUM</a:t>
            </a:r>
          </a:p>
          <a:p>
            <a:pPr algn="ctr"/>
            <a:r>
              <a:rPr lang="en-US" sz="3200" dirty="0"/>
              <a:t>VARIABLE</a:t>
            </a:r>
            <a:endParaRPr lang="en-GB" sz="3200" dirty="0"/>
          </a:p>
        </p:txBody>
      </p:sp>
      <p:sp>
        <p:nvSpPr>
          <p:cNvPr id="23" name="TextBox 22">
            <a:extLst>
              <a:ext uri="{FF2B5EF4-FFF2-40B4-BE49-F238E27FC236}">
                <a16:creationId xmlns:a16="http://schemas.microsoft.com/office/drawing/2014/main" id="{3C00B679-5474-8CAC-28A7-EEFA55C00556}"/>
              </a:ext>
            </a:extLst>
          </p:cNvPr>
          <p:cNvSpPr txBox="1"/>
          <p:nvPr/>
        </p:nvSpPr>
        <p:spPr>
          <a:xfrm>
            <a:off x="-2" y="5386088"/>
            <a:ext cx="2697933" cy="1077218"/>
          </a:xfrm>
          <a:prstGeom prst="rect">
            <a:avLst/>
          </a:prstGeom>
          <a:solidFill>
            <a:schemeClr val="accent6">
              <a:lumMod val="75000"/>
            </a:schemeClr>
          </a:solidFill>
          <a:ln>
            <a:solidFill>
              <a:schemeClr val="accent6">
                <a:lumMod val="50000"/>
              </a:schemeClr>
            </a:solidFill>
          </a:ln>
        </p:spPr>
        <p:txBody>
          <a:bodyPr wrap="square" rtlCol="0">
            <a:spAutoFit/>
          </a:bodyPr>
          <a:lstStyle/>
          <a:p>
            <a:pPr algn="ctr"/>
            <a:r>
              <a:rPr lang="en-US" sz="3200" dirty="0"/>
              <a:t>LOW</a:t>
            </a:r>
          </a:p>
          <a:p>
            <a:pPr algn="ctr"/>
            <a:r>
              <a:rPr lang="en-US" sz="3200" dirty="0"/>
              <a:t>VARIABLE</a:t>
            </a:r>
            <a:endParaRPr lang="en-GB" sz="3200" dirty="0"/>
          </a:p>
        </p:txBody>
      </p:sp>
      <p:sp>
        <p:nvSpPr>
          <p:cNvPr id="24" name="TextBox 23">
            <a:extLst>
              <a:ext uri="{FF2B5EF4-FFF2-40B4-BE49-F238E27FC236}">
                <a16:creationId xmlns:a16="http://schemas.microsoft.com/office/drawing/2014/main" id="{8C01BA0D-081E-8F8A-D854-26CE89F8E887}"/>
              </a:ext>
            </a:extLst>
          </p:cNvPr>
          <p:cNvSpPr txBox="1"/>
          <p:nvPr/>
        </p:nvSpPr>
        <p:spPr>
          <a:xfrm>
            <a:off x="2697929" y="3231653"/>
            <a:ext cx="2697933" cy="1077218"/>
          </a:xfrm>
          <a:prstGeom prst="rect">
            <a:avLst/>
          </a:prstGeom>
          <a:solidFill>
            <a:srgbClr val="FF0000"/>
          </a:solidFill>
          <a:ln>
            <a:solidFill>
              <a:schemeClr val="accent6">
                <a:lumMod val="50000"/>
              </a:schemeClr>
            </a:solidFill>
          </a:ln>
        </p:spPr>
        <p:txBody>
          <a:bodyPr wrap="square" rtlCol="0">
            <a:spAutoFit/>
          </a:bodyPr>
          <a:lstStyle/>
          <a:p>
            <a:pPr algn="ctr"/>
            <a:r>
              <a:rPr lang="en-US" sz="3200" dirty="0"/>
              <a:t>HIGH</a:t>
            </a:r>
          </a:p>
          <a:p>
            <a:pPr algn="ctr"/>
            <a:r>
              <a:rPr lang="en-US" sz="3200" dirty="0"/>
              <a:t>VARIABLE</a:t>
            </a:r>
            <a:endParaRPr lang="en-GB" sz="3200" dirty="0"/>
          </a:p>
        </p:txBody>
      </p:sp>
      <p:sp>
        <p:nvSpPr>
          <p:cNvPr id="25" name="TextBox 24">
            <a:extLst>
              <a:ext uri="{FF2B5EF4-FFF2-40B4-BE49-F238E27FC236}">
                <a16:creationId xmlns:a16="http://schemas.microsoft.com/office/drawing/2014/main" id="{6D2B3DE9-3478-7A9A-5841-5F1A7EAF3793}"/>
              </a:ext>
            </a:extLst>
          </p:cNvPr>
          <p:cNvSpPr txBox="1"/>
          <p:nvPr/>
        </p:nvSpPr>
        <p:spPr>
          <a:xfrm>
            <a:off x="2697928" y="4308870"/>
            <a:ext cx="2697933" cy="1077218"/>
          </a:xfrm>
          <a:prstGeom prst="rect">
            <a:avLst/>
          </a:prstGeom>
          <a:solidFill>
            <a:srgbClr val="FFC000"/>
          </a:solidFill>
          <a:ln>
            <a:solidFill>
              <a:schemeClr val="accent6">
                <a:lumMod val="50000"/>
              </a:schemeClr>
            </a:solidFill>
          </a:ln>
        </p:spPr>
        <p:txBody>
          <a:bodyPr wrap="square" rtlCol="0">
            <a:spAutoFit/>
          </a:bodyPr>
          <a:lstStyle/>
          <a:p>
            <a:pPr algn="ctr"/>
            <a:r>
              <a:rPr lang="en-US" sz="3200" dirty="0"/>
              <a:t>MEDIUM</a:t>
            </a:r>
          </a:p>
          <a:p>
            <a:pPr algn="ctr"/>
            <a:r>
              <a:rPr lang="en-US" sz="3200" dirty="0"/>
              <a:t>VARIABLE</a:t>
            </a:r>
            <a:endParaRPr lang="en-GB" sz="3200" dirty="0"/>
          </a:p>
        </p:txBody>
      </p:sp>
      <p:sp>
        <p:nvSpPr>
          <p:cNvPr id="26" name="TextBox 25">
            <a:extLst>
              <a:ext uri="{FF2B5EF4-FFF2-40B4-BE49-F238E27FC236}">
                <a16:creationId xmlns:a16="http://schemas.microsoft.com/office/drawing/2014/main" id="{755DE1D0-BD00-0639-5A75-5B4D85E5ABB9}"/>
              </a:ext>
            </a:extLst>
          </p:cNvPr>
          <p:cNvSpPr txBox="1"/>
          <p:nvPr/>
        </p:nvSpPr>
        <p:spPr>
          <a:xfrm>
            <a:off x="2697927" y="5386088"/>
            <a:ext cx="2697933" cy="1077218"/>
          </a:xfrm>
          <a:prstGeom prst="rect">
            <a:avLst/>
          </a:prstGeom>
          <a:solidFill>
            <a:schemeClr val="accent6">
              <a:lumMod val="75000"/>
            </a:schemeClr>
          </a:solidFill>
          <a:ln>
            <a:solidFill>
              <a:schemeClr val="accent6">
                <a:lumMod val="50000"/>
              </a:schemeClr>
            </a:solidFill>
          </a:ln>
        </p:spPr>
        <p:txBody>
          <a:bodyPr wrap="square" rtlCol="0">
            <a:spAutoFit/>
          </a:bodyPr>
          <a:lstStyle/>
          <a:p>
            <a:pPr algn="ctr"/>
            <a:r>
              <a:rPr lang="en-US" sz="3200" dirty="0"/>
              <a:t>LOW</a:t>
            </a:r>
          </a:p>
          <a:p>
            <a:pPr algn="ctr"/>
            <a:r>
              <a:rPr lang="en-US" sz="3200" dirty="0"/>
              <a:t>VARIABLE</a:t>
            </a:r>
            <a:endParaRPr lang="en-GB" sz="3200" dirty="0"/>
          </a:p>
        </p:txBody>
      </p:sp>
      <p:sp>
        <p:nvSpPr>
          <p:cNvPr id="27" name="TextBox 26">
            <a:extLst>
              <a:ext uri="{FF2B5EF4-FFF2-40B4-BE49-F238E27FC236}">
                <a16:creationId xmlns:a16="http://schemas.microsoft.com/office/drawing/2014/main" id="{02082E3D-8E98-22B9-833C-11E80BC24AA2}"/>
              </a:ext>
            </a:extLst>
          </p:cNvPr>
          <p:cNvSpPr txBox="1"/>
          <p:nvPr/>
        </p:nvSpPr>
        <p:spPr>
          <a:xfrm>
            <a:off x="5395858" y="0"/>
            <a:ext cx="2697933" cy="1077218"/>
          </a:xfrm>
          <a:prstGeom prst="rect">
            <a:avLst/>
          </a:prstGeom>
          <a:solidFill>
            <a:srgbClr val="FF0000"/>
          </a:solidFill>
          <a:ln>
            <a:solidFill>
              <a:schemeClr val="accent6">
                <a:lumMod val="50000"/>
              </a:schemeClr>
            </a:solidFill>
          </a:ln>
        </p:spPr>
        <p:txBody>
          <a:bodyPr wrap="square" rtlCol="0">
            <a:spAutoFit/>
          </a:bodyPr>
          <a:lstStyle/>
          <a:p>
            <a:pPr algn="ctr"/>
            <a:r>
              <a:rPr lang="en-US" sz="3200" dirty="0"/>
              <a:t>HIGH</a:t>
            </a:r>
          </a:p>
          <a:p>
            <a:pPr algn="ctr"/>
            <a:r>
              <a:rPr lang="en-US" sz="3200" dirty="0"/>
              <a:t>VARIABLE</a:t>
            </a:r>
            <a:endParaRPr lang="en-GB" sz="3200" dirty="0"/>
          </a:p>
        </p:txBody>
      </p:sp>
      <p:sp>
        <p:nvSpPr>
          <p:cNvPr id="28" name="TextBox 27">
            <a:extLst>
              <a:ext uri="{FF2B5EF4-FFF2-40B4-BE49-F238E27FC236}">
                <a16:creationId xmlns:a16="http://schemas.microsoft.com/office/drawing/2014/main" id="{5F63961A-E3B2-11CD-B4D2-794DC313CE83}"/>
              </a:ext>
            </a:extLst>
          </p:cNvPr>
          <p:cNvSpPr txBox="1"/>
          <p:nvPr/>
        </p:nvSpPr>
        <p:spPr>
          <a:xfrm>
            <a:off x="5395857" y="1077218"/>
            <a:ext cx="2697933" cy="1077218"/>
          </a:xfrm>
          <a:prstGeom prst="rect">
            <a:avLst/>
          </a:prstGeom>
          <a:solidFill>
            <a:srgbClr val="FFC000"/>
          </a:solidFill>
          <a:ln>
            <a:solidFill>
              <a:schemeClr val="accent6">
                <a:lumMod val="50000"/>
              </a:schemeClr>
            </a:solidFill>
          </a:ln>
        </p:spPr>
        <p:txBody>
          <a:bodyPr wrap="square" rtlCol="0">
            <a:spAutoFit/>
          </a:bodyPr>
          <a:lstStyle/>
          <a:p>
            <a:pPr algn="ctr"/>
            <a:r>
              <a:rPr lang="en-US" sz="3200" dirty="0"/>
              <a:t>MEDIUM</a:t>
            </a:r>
          </a:p>
          <a:p>
            <a:pPr algn="ctr"/>
            <a:r>
              <a:rPr lang="en-US" sz="3200" dirty="0"/>
              <a:t>VARIABLE</a:t>
            </a:r>
            <a:endParaRPr lang="en-GB" sz="3200" dirty="0"/>
          </a:p>
        </p:txBody>
      </p:sp>
      <p:sp>
        <p:nvSpPr>
          <p:cNvPr id="29" name="TextBox 28">
            <a:extLst>
              <a:ext uri="{FF2B5EF4-FFF2-40B4-BE49-F238E27FC236}">
                <a16:creationId xmlns:a16="http://schemas.microsoft.com/office/drawing/2014/main" id="{6B326FED-ADEA-D21D-ACC8-2884B5289E30}"/>
              </a:ext>
            </a:extLst>
          </p:cNvPr>
          <p:cNvSpPr txBox="1"/>
          <p:nvPr/>
        </p:nvSpPr>
        <p:spPr>
          <a:xfrm>
            <a:off x="5395858" y="2154436"/>
            <a:ext cx="2697933" cy="1077218"/>
          </a:xfrm>
          <a:prstGeom prst="rect">
            <a:avLst/>
          </a:prstGeom>
          <a:solidFill>
            <a:schemeClr val="accent6">
              <a:lumMod val="75000"/>
            </a:schemeClr>
          </a:solidFill>
          <a:ln>
            <a:solidFill>
              <a:schemeClr val="accent6">
                <a:lumMod val="50000"/>
              </a:schemeClr>
            </a:solidFill>
          </a:ln>
        </p:spPr>
        <p:txBody>
          <a:bodyPr wrap="square" rtlCol="0">
            <a:spAutoFit/>
          </a:bodyPr>
          <a:lstStyle/>
          <a:p>
            <a:pPr algn="ctr"/>
            <a:r>
              <a:rPr lang="en-US" sz="3200" dirty="0"/>
              <a:t>LOW</a:t>
            </a:r>
          </a:p>
          <a:p>
            <a:pPr algn="ctr"/>
            <a:r>
              <a:rPr lang="en-US" sz="3200" dirty="0"/>
              <a:t>VARIABLE</a:t>
            </a:r>
            <a:endParaRPr lang="en-GB" sz="3200" dirty="0"/>
          </a:p>
        </p:txBody>
      </p:sp>
      <p:sp>
        <p:nvSpPr>
          <p:cNvPr id="30" name="TextBox 29">
            <a:extLst>
              <a:ext uri="{FF2B5EF4-FFF2-40B4-BE49-F238E27FC236}">
                <a16:creationId xmlns:a16="http://schemas.microsoft.com/office/drawing/2014/main" id="{2AAB1F69-3C39-64D5-3C5C-21A791B291BD}"/>
              </a:ext>
            </a:extLst>
          </p:cNvPr>
          <p:cNvSpPr txBox="1"/>
          <p:nvPr/>
        </p:nvSpPr>
        <p:spPr>
          <a:xfrm>
            <a:off x="8093789" y="1"/>
            <a:ext cx="2697933" cy="1077218"/>
          </a:xfrm>
          <a:prstGeom prst="rect">
            <a:avLst/>
          </a:prstGeom>
          <a:solidFill>
            <a:srgbClr val="FF0000"/>
          </a:solidFill>
          <a:ln>
            <a:solidFill>
              <a:schemeClr val="accent6">
                <a:lumMod val="50000"/>
              </a:schemeClr>
            </a:solidFill>
          </a:ln>
        </p:spPr>
        <p:txBody>
          <a:bodyPr wrap="square" rtlCol="0">
            <a:spAutoFit/>
          </a:bodyPr>
          <a:lstStyle/>
          <a:p>
            <a:pPr algn="ctr"/>
            <a:r>
              <a:rPr lang="en-US" sz="3200" dirty="0"/>
              <a:t>HIGH</a:t>
            </a:r>
          </a:p>
          <a:p>
            <a:pPr algn="ctr"/>
            <a:r>
              <a:rPr lang="en-US" sz="3200" dirty="0"/>
              <a:t>VARIABLE</a:t>
            </a:r>
            <a:endParaRPr lang="en-GB" sz="3200" dirty="0"/>
          </a:p>
        </p:txBody>
      </p:sp>
      <p:sp>
        <p:nvSpPr>
          <p:cNvPr id="31" name="TextBox 30">
            <a:extLst>
              <a:ext uri="{FF2B5EF4-FFF2-40B4-BE49-F238E27FC236}">
                <a16:creationId xmlns:a16="http://schemas.microsoft.com/office/drawing/2014/main" id="{78AF65F9-7087-0E46-F375-6C1A1F03543C}"/>
              </a:ext>
            </a:extLst>
          </p:cNvPr>
          <p:cNvSpPr txBox="1"/>
          <p:nvPr/>
        </p:nvSpPr>
        <p:spPr>
          <a:xfrm>
            <a:off x="8093788" y="1077218"/>
            <a:ext cx="2697933" cy="1077218"/>
          </a:xfrm>
          <a:prstGeom prst="rect">
            <a:avLst/>
          </a:prstGeom>
          <a:solidFill>
            <a:srgbClr val="FFC000"/>
          </a:solidFill>
          <a:ln>
            <a:solidFill>
              <a:schemeClr val="accent6">
                <a:lumMod val="50000"/>
              </a:schemeClr>
            </a:solidFill>
          </a:ln>
        </p:spPr>
        <p:txBody>
          <a:bodyPr wrap="square" rtlCol="0">
            <a:spAutoFit/>
          </a:bodyPr>
          <a:lstStyle/>
          <a:p>
            <a:pPr algn="ctr"/>
            <a:r>
              <a:rPr lang="en-US" sz="3200" dirty="0"/>
              <a:t>MEDIUM</a:t>
            </a:r>
          </a:p>
          <a:p>
            <a:pPr algn="ctr"/>
            <a:r>
              <a:rPr lang="en-US" sz="3200" dirty="0"/>
              <a:t>VARIABLE</a:t>
            </a:r>
            <a:endParaRPr lang="en-GB" sz="3200" dirty="0"/>
          </a:p>
        </p:txBody>
      </p:sp>
      <p:sp>
        <p:nvSpPr>
          <p:cNvPr id="32" name="TextBox 31">
            <a:extLst>
              <a:ext uri="{FF2B5EF4-FFF2-40B4-BE49-F238E27FC236}">
                <a16:creationId xmlns:a16="http://schemas.microsoft.com/office/drawing/2014/main" id="{2801E6F7-0947-8568-1836-095E42C370EA}"/>
              </a:ext>
            </a:extLst>
          </p:cNvPr>
          <p:cNvSpPr txBox="1"/>
          <p:nvPr/>
        </p:nvSpPr>
        <p:spPr>
          <a:xfrm>
            <a:off x="8093787" y="2154436"/>
            <a:ext cx="2697933" cy="1077218"/>
          </a:xfrm>
          <a:prstGeom prst="rect">
            <a:avLst/>
          </a:prstGeom>
          <a:solidFill>
            <a:schemeClr val="accent6">
              <a:lumMod val="75000"/>
            </a:schemeClr>
          </a:solidFill>
          <a:ln>
            <a:solidFill>
              <a:schemeClr val="accent6">
                <a:lumMod val="50000"/>
              </a:schemeClr>
            </a:solidFill>
          </a:ln>
        </p:spPr>
        <p:txBody>
          <a:bodyPr wrap="square" rtlCol="0">
            <a:spAutoFit/>
          </a:bodyPr>
          <a:lstStyle/>
          <a:p>
            <a:pPr algn="ctr"/>
            <a:r>
              <a:rPr lang="en-US" sz="3200" dirty="0"/>
              <a:t>LOW</a:t>
            </a:r>
          </a:p>
          <a:p>
            <a:pPr algn="ctr"/>
            <a:r>
              <a:rPr lang="en-US" sz="3200" dirty="0"/>
              <a:t>VARIABLE</a:t>
            </a:r>
            <a:endParaRPr lang="en-GB" sz="3200" dirty="0"/>
          </a:p>
        </p:txBody>
      </p:sp>
      <p:sp>
        <p:nvSpPr>
          <p:cNvPr id="33" name="TextBox 32">
            <a:extLst>
              <a:ext uri="{FF2B5EF4-FFF2-40B4-BE49-F238E27FC236}">
                <a16:creationId xmlns:a16="http://schemas.microsoft.com/office/drawing/2014/main" id="{E2C2AFED-931A-5170-41B6-19C5AEB919B9}"/>
              </a:ext>
            </a:extLst>
          </p:cNvPr>
          <p:cNvSpPr txBox="1"/>
          <p:nvPr/>
        </p:nvSpPr>
        <p:spPr>
          <a:xfrm>
            <a:off x="5395856" y="3231653"/>
            <a:ext cx="2697933" cy="1077218"/>
          </a:xfrm>
          <a:prstGeom prst="rect">
            <a:avLst/>
          </a:prstGeom>
          <a:solidFill>
            <a:srgbClr val="FF0000"/>
          </a:solidFill>
          <a:ln>
            <a:solidFill>
              <a:schemeClr val="accent6">
                <a:lumMod val="50000"/>
              </a:schemeClr>
            </a:solidFill>
          </a:ln>
        </p:spPr>
        <p:txBody>
          <a:bodyPr wrap="square" rtlCol="0">
            <a:spAutoFit/>
          </a:bodyPr>
          <a:lstStyle/>
          <a:p>
            <a:pPr algn="ctr"/>
            <a:r>
              <a:rPr lang="en-US" sz="3200" dirty="0"/>
              <a:t>HIGH</a:t>
            </a:r>
          </a:p>
          <a:p>
            <a:pPr algn="ctr"/>
            <a:r>
              <a:rPr lang="en-US" sz="3200" dirty="0"/>
              <a:t>VARIABLE</a:t>
            </a:r>
            <a:endParaRPr lang="en-GB" sz="3200" dirty="0"/>
          </a:p>
        </p:txBody>
      </p:sp>
      <p:sp>
        <p:nvSpPr>
          <p:cNvPr id="34" name="TextBox 33">
            <a:extLst>
              <a:ext uri="{FF2B5EF4-FFF2-40B4-BE49-F238E27FC236}">
                <a16:creationId xmlns:a16="http://schemas.microsoft.com/office/drawing/2014/main" id="{766E61D2-84FF-E990-57EE-87D8ADBE4A52}"/>
              </a:ext>
            </a:extLst>
          </p:cNvPr>
          <p:cNvSpPr txBox="1"/>
          <p:nvPr/>
        </p:nvSpPr>
        <p:spPr>
          <a:xfrm>
            <a:off x="5395855" y="4308871"/>
            <a:ext cx="2697933" cy="1077218"/>
          </a:xfrm>
          <a:prstGeom prst="rect">
            <a:avLst/>
          </a:prstGeom>
          <a:solidFill>
            <a:srgbClr val="FFC000"/>
          </a:solidFill>
          <a:ln>
            <a:solidFill>
              <a:schemeClr val="accent6">
                <a:lumMod val="50000"/>
              </a:schemeClr>
            </a:solidFill>
          </a:ln>
        </p:spPr>
        <p:txBody>
          <a:bodyPr wrap="square" rtlCol="0">
            <a:spAutoFit/>
          </a:bodyPr>
          <a:lstStyle/>
          <a:p>
            <a:pPr algn="ctr"/>
            <a:r>
              <a:rPr lang="en-US" sz="3200" dirty="0"/>
              <a:t>MEDIUM</a:t>
            </a:r>
          </a:p>
          <a:p>
            <a:pPr algn="ctr"/>
            <a:r>
              <a:rPr lang="en-US" sz="3200" dirty="0"/>
              <a:t>VARIABLE</a:t>
            </a:r>
            <a:endParaRPr lang="en-GB" sz="3200" dirty="0"/>
          </a:p>
        </p:txBody>
      </p:sp>
      <p:sp>
        <p:nvSpPr>
          <p:cNvPr id="35" name="TextBox 34">
            <a:extLst>
              <a:ext uri="{FF2B5EF4-FFF2-40B4-BE49-F238E27FC236}">
                <a16:creationId xmlns:a16="http://schemas.microsoft.com/office/drawing/2014/main" id="{FA85EA00-A70C-79B3-A7D4-9ED827253635}"/>
              </a:ext>
            </a:extLst>
          </p:cNvPr>
          <p:cNvSpPr txBox="1"/>
          <p:nvPr/>
        </p:nvSpPr>
        <p:spPr>
          <a:xfrm>
            <a:off x="5395856" y="5386089"/>
            <a:ext cx="2697933" cy="1077218"/>
          </a:xfrm>
          <a:prstGeom prst="rect">
            <a:avLst/>
          </a:prstGeom>
          <a:solidFill>
            <a:schemeClr val="accent6">
              <a:lumMod val="75000"/>
            </a:schemeClr>
          </a:solidFill>
          <a:ln>
            <a:solidFill>
              <a:schemeClr val="accent6">
                <a:lumMod val="50000"/>
              </a:schemeClr>
            </a:solidFill>
          </a:ln>
        </p:spPr>
        <p:txBody>
          <a:bodyPr wrap="square" rtlCol="0">
            <a:spAutoFit/>
          </a:bodyPr>
          <a:lstStyle/>
          <a:p>
            <a:pPr algn="ctr"/>
            <a:r>
              <a:rPr lang="en-US" sz="3200" dirty="0"/>
              <a:t>LOW</a:t>
            </a:r>
          </a:p>
          <a:p>
            <a:pPr algn="ctr"/>
            <a:r>
              <a:rPr lang="en-US" sz="3200" dirty="0"/>
              <a:t>VARIABLE</a:t>
            </a:r>
            <a:endParaRPr lang="en-GB" sz="3200" dirty="0"/>
          </a:p>
        </p:txBody>
      </p:sp>
      <p:sp>
        <p:nvSpPr>
          <p:cNvPr id="36" name="TextBox 35">
            <a:extLst>
              <a:ext uri="{FF2B5EF4-FFF2-40B4-BE49-F238E27FC236}">
                <a16:creationId xmlns:a16="http://schemas.microsoft.com/office/drawing/2014/main" id="{4A945D85-ACD6-1555-C493-5E635437B13E}"/>
              </a:ext>
            </a:extLst>
          </p:cNvPr>
          <p:cNvSpPr txBox="1"/>
          <p:nvPr/>
        </p:nvSpPr>
        <p:spPr>
          <a:xfrm>
            <a:off x="8093787" y="3231654"/>
            <a:ext cx="2697933" cy="1077218"/>
          </a:xfrm>
          <a:prstGeom prst="rect">
            <a:avLst/>
          </a:prstGeom>
          <a:solidFill>
            <a:srgbClr val="FF0000"/>
          </a:solidFill>
          <a:ln>
            <a:solidFill>
              <a:schemeClr val="accent6">
                <a:lumMod val="50000"/>
              </a:schemeClr>
            </a:solidFill>
          </a:ln>
        </p:spPr>
        <p:txBody>
          <a:bodyPr wrap="square" rtlCol="0">
            <a:spAutoFit/>
          </a:bodyPr>
          <a:lstStyle/>
          <a:p>
            <a:pPr algn="ctr"/>
            <a:r>
              <a:rPr lang="en-US" sz="3200" dirty="0"/>
              <a:t>HIGH</a:t>
            </a:r>
          </a:p>
          <a:p>
            <a:pPr algn="ctr"/>
            <a:r>
              <a:rPr lang="en-US" sz="3200" dirty="0"/>
              <a:t>VARIABLE</a:t>
            </a:r>
            <a:endParaRPr lang="en-GB" sz="3200" dirty="0"/>
          </a:p>
        </p:txBody>
      </p:sp>
      <p:sp>
        <p:nvSpPr>
          <p:cNvPr id="37" name="TextBox 36">
            <a:extLst>
              <a:ext uri="{FF2B5EF4-FFF2-40B4-BE49-F238E27FC236}">
                <a16:creationId xmlns:a16="http://schemas.microsoft.com/office/drawing/2014/main" id="{6ED9E53E-ABE2-CE5E-77E8-8532332836A1}"/>
              </a:ext>
            </a:extLst>
          </p:cNvPr>
          <p:cNvSpPr txBox="1"/>
          <p:nvPr/>
        </p:nvSpPr>
        <p:spPr>
          <a:xfrm>
            <a:off x="8093786" y="4308871"/>
            <a:ext cx="2697933" cy="1077218"/>
          </a:xfrm>
          <a:prstGeom prst="rect">
            <a:avLst/>
          </a:prstGeom>
          <a:solidFill>
            <a:srgbClr val="FFC000"/>
          </a:solidFill>
          <a:ln>
            <a:solidFill>
              <a:schemeClr val="accent6">
                <a:lumMod val="50000"/>
              </a:schemeClr>
            </a:solidFill>
          </a:ln>
        </p:spPr>
        <p:txBody>
          <a:bodyPr wrap="square" rtlCol="0">
            <a:spAutoFit/>
          </a:bodyPr>
          <a:lstStyle/>
          <a:p>
            <a:pPr algn="ctr"/>
            <a:r>
              <a:rPr lang="en-US" sz="3200" dirty="0"/>
              <a:t>MEDIUM</a:t>
            </a:r>
          </a:p>
          <a:p>
            <a:pPr algn="ctr"/>
            <a:r>
              <a:rPr lang="en-US" sz="3200" dirty="0"/>
              <a:t>VARIABLE</a:t>
            </a:r>
            <a:endParaRPr lang="en-GB" sz="3200" dirty="0"/>
          </a:p>
        </p:txBody>
      </p:sp>
      <p:sp>
        <p:nvSpPr>
          <p:cNvPr id="38" name="TextBox 37">
            <a:extLst>
              <a:ext uri="{FF2B5EF4-FFF2-40B4-BE49-F238E27FC236}">
                <a16:creationId xmlns:a16="http://schemas.microsoft.com/office/drawing/2014/main" id="{21BC27AE-F7C9-9AF5-EFBC-A148BCE9B993}"/>
              </a:ext>
            </a:extLst>
          </p:cNvPr>
          <p:cNvSpPr txBox="1"/>
          <p:nvPr/>
        </p:nvSpPr>
        <p:spPr>
          <a:xfrm>
            <a:off x="8093785" y="5386089"/>
            <a:ext cx="2697933" cy="1077218"/>
          </a:xfrm>
          <a:prstGeom prst="rect">
            <a:avLst/>
          </a:prstGeom>
          <a:solidFill>
            <a:schemeClr val="accent6">
              <a:lumMod val="75000"/>
            </a:schemeClr>
          </a:solidFill>
          <a:ln>
            <a:solidFill>
              <a:schemeClr val="accent6">
                <a:lumMod val="50000"/>
              </a:schemeClr>
            </a:solidFill>
          </a:ln>
        </p:spPr>
        <p:txBody>
          <a:bodyPr wrap="square" rtlCol="0">
            <a:spAutoFit/>
          </a:bodyPr>
          <a:lstStyle/>
          <a:p>
            <a:pPr algn="ctr"/>
            <a:r>
              <a:rPr lang="en-US" sz="3200" dirty="0"/>
              <a:t>LOW</a:t>
            </a:r>
          </a:p>
          <a:p>
            <a:pPr algn="ctr"/>
            <a:r>
              <a:rPr lang="en-US" sz="3200" dirty="0"/>
              <a:t>VARIABLE</a:t>
            </a:r>
            <a:endParaRPr lang="en-GB" sz="3200" dirty="0"/>
          </a:p>
        </p:txBody>
      </p:sp>
    </p:spTree>
    <p:extLst>
      <p:ext uri="{BB962C8B-B14F-4D97-AF65-F5344CB8AC3E}">
        <p14:creationId xmlns:p14="http://schemas.microsoft.com/office/powerpoint/2010/main" val="3940248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E67BBAE-6E46-113D-4859-36B7164E790E}"/>
              </a:ext>
            </a:extLst>
          </p:cNvPr>
          <p:cNvSpPr/>
          <p:nvPr/>
        </p:nvSpPr>
        <p:spPr>
          <a:xfrm>
            <a:off x="72428" y="0"/>
            <a:ext cx="2381061" cy="2091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High Pollution</a:t>
            </a:r>
          </a:p>
        </p:txBody>
      </p:sp>
      <p:sp>
        <p:nvSpPr>
          <p:cNvPr id="5" name="Oval 4">
            <a:extLst>
              <a:ext uri="{FF2B5EF4-FFF2-40B4-BE49-F238E27FC236}">
                <a16:creationId xmlns:a16="http://schemas.microsoft.com/office/drawing/2014/main" id="{9EBC65E0-53F4-FDCE-D225-F91DEE3F5608}"/>
              </a:ext>
            </a:extLst>
          </p:cNvPr>
          <p:cNvSpPr/>
          <p:nvPr/>
        </p:nvSpPr>
        <p:spPr>
          <a:xfrm>
            <a:off x="2587783" y="0"/>
            <a:ext cx="2381061" cy="20913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Medium Pollution</a:t>
            </a:r>
          </a:p>
        </p:txBody>
      </p:sp>
      <p:sp>
        <p:nvSpPr>
          <p:cNvPr id="6" name="Oval 5">
            <a:extLst>
              <a:ext uri="{FF2B5EF4-FFF2-40B4-BE49-F238E27FC236}">
                <a16:creationId xmlns:a16="http://schemas.microsoft.com/office/drawing/2014/main" id="{0E7A8EA4-DC01-1DA0-B93C-8098731D7933}"/>
              </a:ext>
            </a:extLst>
          </p:cNvPr>
          <p:cNvSpPr/>
          <p:nvPr/>
        </p:nvSpPr>
        <p:spPr>
          <a:xfrm>
            <a:off x="5103138" y="0"/>
            <a:ext cx="2381061" cy="209135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Low Pollution</a:t>
            </a:r>
          </a:p>
        </p:txBody>
      </p:sp>
      <p:sp>
        <p:nvSpPr>
          <p:cNvPr id="7" name="Oval 6">
            <a:extLst>
              <a:ext uri="{FF2B5EF4-FFF2-40B4-BE49-F238E27FC236}">
                <a16:creationId xmlns:a16="http://schemas.microsoft.com/office/drawing/2014/main" id="{7D6A5D67-51F6-F7D2-343F-C6C1663ACAD1}"/>
              </a:ext>
            </a:extLst>
          </p:cNvPr>
          <p:cNvSpPr/>
          <p:nvPr/>
        </p:nvSpPr>
        <p:spPr>
          <a:xfrm>
            <a:off x="72428" y="2162270"/>
            <a:ext cx="2381061" cy="2091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High Pollution</a:t>
            </a:r>
          </a:p>
        </p:txBody>
      </p:sp>
      <p:sp>
        <p:nvSpPr>
          <p:cNvPr id="8" name="Oval 7">
            <a:extLst>
              <a:ext uri="{FF2B5EF4-FFF2-40B4-BE49-F238E27FC236}">
                <a16:creationId xmlns:a16="http://schemas.microsoft.com/office/drawing/2014/main" id="{64CDE250-076A-DB85-BCC4-FB6675D5168E}"/>
              </a:ext>
            </a:extLst>
          </p:cNvPr>
          <p:cNvSpPr/>
          <p:nvPr/>
        </p:nvSpPr>
        <p:spPr>
          <a:xfrm>
            <a:off x="2587783" y="2162270"/>
            <a:ext cx="2381061" cy="20913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Medium Pollution</a:t>
            </a:r>
          </a:p>
        </p:txBody>
      </p:sp>
      <p:sp>
        <p:nvSpPr>
          <p:cNvPr id="9" name="Oval 8">
            <a:extLst>
              <a:ext uri="{FF2B5EF4-FFF2-40B4-BE49-F238E27FC236}">
                <a16:creationId xmlns:a16="http://schemas.microsoft.com/office/drawing/2014/main" id="{E12A6B15-9BC2-37B1-05F7-FE8B29D14431}"/>
              </a:ext>
            </a:extLst>
          </p:cNvPr>
          <p:cNvSpPr/>
          <p:nvPr/>
        </p:nvSpPr>
        <p:spPr>
          <a:xfrm>
            <a:off x="5103138" y="2162270"/>
            <a:ext cx="2381061" cy="209135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Low Pollution</a:t>
            </a:r>
          </a:p>
        </p:txBody>
      </p:sp>
      <p:sp>
        <p:nvSpPr>
          <p:cNvPr id="10" name="Oval 9">
            <a:extLst>
              <a:ext uri="{FF2B5EF4-FFF2-40B4-BE49-F238E27FC236}">
                <a16:creationId xmlns:a16="http://schemas.microsoft.com/office/drawing/2014/main" id="{87459066-AC69-AB1D-1F74-903072C81F6D}"/>
              </a:ext>
            </a:extLst>
          </p:cNvPr>
          <p:cNvSpPr/>
          <p:nvPr/>
        </p:nvSpPr>
        <p:spPr>
          <a:xfrm>
            <a:off x="72428" y="4425636"/>
            <a:ext cx="2381061" cy="2091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High Pollution</a:t>
            </a:r>
          </a:p>
        </p:txBody>
      </p:sp>
      <p:sp>
        <p:nvSpPr>
          <p:cNvPr id="11" name="Oval 10">
            <a:extLst>
              <a:ext uri="{FF2B5EF4-FFF2-40B4-BE49-F238E27FC236}">
                <a16:creationId xmlns:a16="http://schemas.microsoft.com/office/drawing/2014/main" id="{D5982758-B9EF-7266-2A01-C94C4B6A90D9}"/>
              </a:ext>
            </a:extLst>
          </p:cNvPr>
          <p:cNvSpPr/>
          <p:nvPr/>
        </p:nvSpPr>
        <p:spPr>
          <a:xfrm>
            <a:off x="2587783" y="4425636"/>
            <a:ext cx="2381061" cy="20913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Medium Pollution</a:t>
            </a:r>
          </a:p>
        </p:txBody>
      </p:sp>
      <p:sp>
        <p:nvSpPr>
          <p:cNvPr id="12" name="Oval 11">
            <a:extLst>
              <a:ext uri="{FF2B5EF4-FFF2-40B4-BE49-F238E27FC236}">
                <a16:creationId xmlns:a16="http://schemas.microsoft.com/office/drawing/2014/main" id="{A61F8DCC-6212-BBEB-F36F-36748D76BCC2}"/>
              </a:ext>
            </a:extLst>
          </p:cNvPr>
          <p:cNvSpPr/>
          <p:nvPr/>
        </p:nvSpPr>
        <p:spPr>
          <a:xfrm>
            <a:off x="5103138" y="4425636"/>
            <a:ext cx="2381061" cy="209135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Low Pollution</a:t>
            </a:r>
          </a:p>
        </p:txBody>
      </p:sp>
      <p:sp>
        <p:nvSpPr>
          <p:cNvPr id="16" name="Oval 15">
            <a:extLst>
              <a:ext uri="{FF2B5EF4-FFF2-40B4-BE49-F238E27FC236}">
                <a16:creationId xmlns:a16="http://schemas.microsoft.com/office/drawing/2014/main" id="{3C48D71E-0AAB-D66A-BF4A-125566432A7F}"/>
              </a:ext>
            </a:extLst>
          </p:cNvPr>
          <p:cNvSpPr/>
          <p:nvPr/>
        </p:nvSpPr>
        <p:spPr>
          <a:xfrm>
            <a:off x="7618493" y="4425636"/>
            <a:ext cx="2381061" cy="20913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High Pollution</a:t>
            </a:r>
          </a:p>
        </p:txBody>
      </p:sp>
      <p:sp>
        <p:nvSpPr>
          <p:cNvPr id="20" name="Oval 19">
            <a:extLst>
              <a:ext uri="{FF2B5EF4-FFF2-40B4-BE49-F238E27FC236}">
                <a16:creationId xmlns:a16="http://schemas.microsoft.com/office/drawing/2014/main" id="{DF047156-745E-5D19-99CA-10E14BCC74BA}"/>
              </a:ext>
            </a:extLst>
          </p:cNvPr>
          <p:cNvSpPr/>
          <p:nvPr/>
        </p:nvSpPr>
        <p:spPr>
          <a:xfrm>
            <a:off x="7618492" y="2162270"/>
            <a:ext cx="2381061" cy="209135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Low Pollution</a:t>
            </a:r>
          </a:p>
        </p:txBody>
      </p:sp>
      <p:sp>
        <p:nvSpPr>
          <p:cNvPr id="21" name="Oval 20">
            <a:extLst>
              <a:ext uri="{FF2B5EF4-FFF2-40B4-BE49-F238E27FC236}">
                <a16:creationId xmlns:a16="http://schemas.microsoft.com/office/drawing/2014/main" id="{5ED433E6-FA6A-B47D-C5BD-5C79763DCA4E}"/>
              </a:ext>
            </a:extLst>
          </p:cNvPr>
          <p:cNvSpPr/>
          <p:nvPr/>
        </p:nvSpPr>
        <p:spPr>
          <a:xfrm>
            <a:off x="7644146" y="0"/>
            <a:ext cx="2381061" cy="20913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t>Medium Pollution</a:t>
            </a:r>
          </a:p>
        </p:txBody>
      </p:sp>
    </p:spTree>
    <p:extLst>
      <p:ext uri="{BB962C8B-B14F-4D97-AF65-F5344CB8AC3E}">
        <p14:creationId xmlns:p14="http://schemas.microsoft.com/office/powerpoint/2010/main" val="2808755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1622</Words>
  <Application>Microsoft Office PowerPoint</Application>
  <PresentationFormat>Widescreen</PresentationFormat>
  <Paragraphs>130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Remote Sensing</vt:lpstr>
      <vt:lpstr>Road Infrastructure </vt:lpstr>
      <vt:lpstr>Road Use</vt:lpstr>
      <vt:lpstr>Emissions</vt:lpstr>
      <vt:lpstr>Land Use</vt:lpstr>
      <vt:lpstr>Meteorology</vt:lpstr>
      <vt:lpstr>Decision Trees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Sensing</dc:title>
  <dc:creator>Liam Berrisford</dc:creator>
  <cp:lastModifiedBy>Liam Berrisford</cp:lastModifiedBy>
  <cp:revision>17</cp:revision>
  <dcterms:created xsi:type="dcterms:W3CDTF">2023-05-07T22:34:04Z</dcterms:created>
  <dcterms:modified xsi:type="dcterms:W3CDTF">2023-05-16T10:12:43Z</dcterms:modified>
</cp:coreProperties>
</file>